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78" r:id="rId1"/>
  </p:sldMasterIdLst>
  <p:notesMasterIdLst>
    <p:notesMasterId r:id="rId15"/>
  </p:notesMasterIdLst>
  <p:sldIdLst>
    <p:sldId id="306" r:id="rId2"/>
    <p:sldId id="258" r:id="rId3"/>
    <p:sldId id="285" r:id="rId4"/>
    <p:sldId id="259" r:id="rId5"/>
    <p:sldId id="262" r:id="rId6"/>
    <p:sldId id="261" r:id="rId7"/>
    <p:sldId id="264" r:id="rId8"/>
    <p:sldId id="273" r:id="rId9"/>
    <p:sldId id="271" r:id="rId10"/>
    <p:sldId id="284" r:id="rId11"/>
    <p:sldId id="267" r:id="rId12"/>
    <p:sldId id="274" r:id="rId13"/>
    <p:sldId id="283" r:id="rId14"/>
  </p:sldIdLst>
  <p:sldSz cx="9144000" cy="5143500" type="screen16x9"/>
  <p:notesSz cx="6858000" cy="9144000"/>
  <p:embeddedFontLst>
    <p:embeddedFont>
      <p:font typeface="PMingLiU" panose="02020500000000000000" pitchFamily="18" charset="-120"/>
      <p:regular r:id="rId16"/>
    </p:embeddedFont>
    <p:embeddedFont>
      <p:font typeface="Sair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C6E90E-0186-4FE0-B070-CC404854E8DA}">
  <a:tblStyle styleId="{82C6E90E-0186-4FE0-B070-CC404854E8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32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d3e582e52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d3e582e52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69c8454d0_1_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69c8454d0_1_1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69c8454d0_1_4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69c8454d0_1_4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d3e582e52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d3e582e52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4d73266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4d73266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d3e582e52_1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d3e582e52_1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c4d732667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c4d732667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69c8454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69c8454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4d73266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4d73266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9c8454d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9c8454d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d3500f5c7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d3500f5c7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69c8454d0_1_4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69c8454d0_1_4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2200" y="1738813"/>
            <a:ext cx="7659600" cy="11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4250" y="2842200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rgbClr val="2ED3D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622621" y="301475"/>
            <a:ext cx="43932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70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7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7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7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7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7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7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7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70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622625" y="1465475"/>
            <a:ext cx="40260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4781025" y="3491821"/>
            <a:ext cx="374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CREDITS: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This presentation template was created by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including icon by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and infographics &amp; images from </a:t>
            </a:r>
            <a:r>
              <a:rPr lang="en" sz="1200" b="1">
                <a:solidFill>
                  <a:srgbClr val="2ED3D6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49" y="754571"/>
            <a:ext cx="1168416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9712" y="2585099"/>
            <a:ext cx="792925" cy="7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ONE_COLUMN_TEXT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903613" y="1388600"/>
            <a:ext cx="21756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483013" y="1703313"/>
            <a:ext cx="3016800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173387" y="1388600"/>
            <a:ext cx="21756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61387" y="1685463"/>
            <a:ext cx="2799600" cy="24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1549775" y="2215063"/>
            <a:ext cx="24849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2"/>
          </p:nvPr>
        </p:nvSpPr>
        <p:spPr>
          <a:xfrm>
            <a:off x="4884549" y="1575501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4"/>
          </p:nvPr>
        </p:nvSpPr>
        <p:spPr>
          <a:xfrm>
            <a:off x="4884549" y="2639643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6"/>
          </p:nvPr>
        </p:nvSpPr>
        <p:spPr>
          <a:xfrm>
            <a:off x="4884549" y="3703802"/>
            <a:ext cx="28419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hasCustomPrompt="1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7" hasCustomPrompt="1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8" hasCustomPrompt="1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70212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2"/>
          </p:nvPr>
        </p:nvSpPr>
        <p:spPr>
          <a:xfrm>
            <a:off x="170212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3"/>
          </p:nvPr>
        </p:nvSpPr>
        <p:spPr>
          <a:xfrm>
            <a:off x="3774900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3774900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5"/>
          </p:nvPr>
        </p:nvSpPr>
        <p:spPr>
          <a:xfrm>
            <a:off x="5847675" y="26036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5847675" y="29767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777899"/>
            <a:ext cx="941963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175" y="471924"/>
            <a:ext cx="57488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929325" y="3278318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2"/>
          </p:nvPr>
        </p:nvSpPr>
        <p:spPr>
          <a:xfrm>
            <a:off x="929325" y="3602338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929325" y="12697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929325" y="1593812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5"/>
          </p:nvPr>
        </p:nvSpPr>
        <p:spPr>
          <a:xfrm>
            <a:off x="6620475" y="2422293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ED3D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ED3D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6"/>
          </p:nvPr>
        </p:nvSpPr>
        <p:spPr>
          <a:xfrm>
            <a:off x="6620500" y="2746313"/>
            <a:ext cx="1594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"/>
              <a:buNone/>
              <a:defRPr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●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Char char="○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Char char="■"/>
              <a:defRPr sz="16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8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42200" y="1738812"/>
            <a:ext cx="7659600" cy="1665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CheXNet: Radiologist-Level Pneumonia Detection on Chest X-Rays with Deep Learning</a:t>
            </a:r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1"/>
          </p:nvPr>
        </p:nvSpPr>
        <p:spPr>
          <a:xfrm>
            <a:off x="734250" y="3299236"/>
            <a:ext cx="76755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- F</a:t>
            </a:r>
            <a:endParaRPr dirty="0"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34216" y="1387227"/>
            <a:ext cx="7675568" cy="2369046"/>
            <a:chOff x="726220" y="1365541"/>
            <a:chExt cx="7675568" cy="2369046"/>
          </a:xfrm>
        </p:grpSpPr>
        <p:sp>
          <p:nvSpPr>
            <p:cNvPr id="155" name="Google Shape;155;p33"/>
            <p:cNvSpPr/>
            <p:nvPr/>
          </p:nvSpPr>
          <p:spPr>
            <a:xfrm>
              <a:off x="726220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726220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7663762" y="29925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7663762" y="13655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3713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40359-6DCD-D32A-7E41-E4BF3511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81" y="0"/>
            <a:ext cx="6152292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E8BBD5-566D-4AB5-FE13-A78264722582}"/>
              </a:ext>
            </a:extLst>
          </p:cNvPr>
          <p:cNvSpPr txBox="1"/>
          <p:nvPr/>
        </p:nvSpPr>
        <p:spPr>
          <a:xfrm>
            <a:off x="6629399" y="284249"/>
            <a:ext cx="23691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ra" panose="020B0604020202020204" charset="0"/>
              </a:rPr>
              <a:t>Figure: </a:t>
            </a:r>
            <a:r>
              <a:rPr lang="en-US" dirty="0" err="1">
                <a:solidFill>
                  <a:schemeClr val="bg1"/>
                </a:solidFill>
                <a:latin typeface="Saira" panose="020B0604020202020204" charset="0"/>
              </a:rPr>
              <a:t>CheXNet</a:t>
            </a:r>
            <a:r>
              <a:rPr lang="en-US" dirty="0">
                <a:solidFill>
                  <a:schemeClr val="bg1"/>
                </a:solidFill>
                <a:latin typeface="Saira" panose="020B0604020202020204" charset="0"/>
              </a:rPr>
              <a:t> localizes pathologies it identifies using Class Activation Maps, which highlight the areas of the X-ray that are most important for making a particular pathology classification. The captions for each image are provided by one of the practicing radiologists.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</a:t>
            </a:r>
            <a:r>
              <a:rPr lang="en" dirty="0"/>
              <a:t>sults and Findings</a:t>
            </a:r>
            <a:endParaRPr dirty="0"/>
          </a:p>
        </p:txBody>
      </p:sp>
      <p:sp>
        <p:nvSpPr>
          <p:cNvPr id="362" name="Google Shape;362;p44"/>
          <p:cNvSpPr txBox="1"/>
          <p:nvPr/>
        </p:nvSpPr>
        <p:spPr>
          <a:xfrm>
            <a:off x="726225" y="4098775"/>
            <a:ext cx="7691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Table 2. </a:t>
            </a:r>
            <a:r>
              <a:rPr lang="en-US" sz="11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CheXNet</a:t>
            </a: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outperforms the best published results on all 14 pathologies in the ChestX-ray14 dataset. In detecting Mass, Nodule, Pneumonia, and Emphysema, </a:t>
            </a:r>
            <a:r>
              <a:rPr lang="en-US" sz="11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CheXNet</a:t>
            </a:r>
            <a:r>
              <a:rPr lang="en-US" sz="11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has a margin of &gt;0.05 AUROC over previous state of the art results.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953999-223C-B690-1468-16358B01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5906"/>
              </p:ext>
            </p:extLst>
          </p:nvPr>
        </p:nvGraphicFramePr>
        <p:xfrm>
          <a:off x="267187" y="1612089"/>
          <a:ext cx="4086604" cy="1908024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1927158">
                  <a:extLst>
                    <a:ext uri="{9D8B030D-6E8A-4147-A177-3AD203B41FA5}">
                      <a16:colId xmlns:a16="http://schemas.microsoft.com/office/drawing/2014/main" val="993655056"/>
                    </a:ext>
                  </a:extLst>
                </a:gridCol>
                <a:gridCol w="2159446">
                  <a:extLst>
                    <a:ext uri="{9D8B030D-6E8A-4147-A177-3AD203B41FA5}">
                      <a16:colId xmlns:a16="http://schemas.microsoft.com/office/drawing/2014/main" val="2139649332"/>
                    </a:ext>
                  </a:extLst>
                </a:gridCol>
              </a:tblGrid>
              <a:tr h="32210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algn="r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F1</a:t>
                      </a:r>
                      <a:r>
                        <a:rPr lang="en-US" sz="1200" spc="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Score</a:t>
                      </a:r>
                      <a:r>
                        <a:rPr lang="en-US" sz="1200" spc="35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(95%</a:t>
                      </a:r>
                      <a:r>
                        <a:rPr lang="en-US" sz="1200" spc="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25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CI)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2006"/>
                  </a:ext>
                </a:extLst>
              </a:tr>
              <a:tr h="287632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Radiologist</a:t>
                      </a:r>
                      <a:r>
                        <a:rPr lang="en-US" sz="1200" spc="13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5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1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0.383</a:t>
                      </a:r>
                      <a:r>
                        <a:rPr lang="en-US" sz="1200" spc="1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(0.309,</a:t>
                      </a:r>
                      <a:r>
                        <a:rPr lang="en-US" sz="1200" spc="1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0.453)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062353"/>
                  </a:ext>
                </a:extLst>
              </a:tr>
              <a:tr h="23542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Radiologist</a:t>
                      </a:r>
                      <a:r>
                        <a:rPr lang="en-US" sz="1200" spc="1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5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2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0.356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(0.282,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0.428)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168439"/>
                  </a:ext>
                </a:extLst>
              </a:tr>
              <a:tr h="23542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Radiologist</a:t>
                      </a:r>
                      <a:r>
                        <a:rPr lang="en-US" sz="1200" spc="1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5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3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0.365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(0.291,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0.435)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13683"/>
                  </a:ext>
                </a:extLst>
              </a:tr>
              <a:tr h="270886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Radiologist</a:t>
                      </a:r>
                      <a:r>
                        <a:rPr lang="en-US" sz="1200" spc="1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5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4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0.442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(0.390,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0.492)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739821"/>
                  </a:ext>
                </a:extLst>
              </a:tr>
              <a:tr h="287632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Radiologist</a:t>
                      </a:r>
                      <a:r>
                        <a:rPr lang="en-US" sz="1200" spc="13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2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Avg.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0.387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(0.330,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0.442)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093981"/>
                  </a:ext>
                </a:extLst>
              </a:tr>
              <a:tr h="268916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CheXNet</a:t>
                      </a:r>
                      <a:endParaRPr lang="en-US" sz="120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74295" algn="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0.435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(0.387,</a:t>
                      </a:r>
                      <a:r>
                        <a:rPr lang="en-US" sz="1200" spc="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Saira" panose="020B0604020202020204" charset="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0.481)</a:t>
                      </a:r>
                      <a:endParaRPr lang="en-US" sz="1200" dirty="0"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004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1DA1F63-EB6C-D2A0-4C4F-351821DDF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68286"/>
              </p:ext>
            </p:extLst>
          </p:nvPr>
        </p:nvGraphicFramePr>
        <p:xfrm>
          <a:off x="4572317" y="1402794"/>
          <a:ext cx="4530090" cy="261810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{E929F9F4-4A8F-4326-A1B4-22849713DDAB}</a:tableStyleId>
              </a:tblPr>
              <a:tblGrid>
                <a:gridCol w="1197610">
                  <a:extLst>
                    <a:ext uri="{9D8B030D-6E8A-4147-A177-3AD203B41FA5}">
                      <a16:colId xmlns:a16="http://schemas.microsoft.com/office/drawing/2014/main" val="3856837873"/>
                    </a:ext>
                  </a:extLst>
                </a:gridCol>
                <a:gridCol w="1199515">
                  <a:extLst>
                    <a:ext uri="{9D8B030D-6E8A-4147-A177-3AD203B41FA5}">
                      <a16:colId xmlns:a16="http://schemas.microsoft.com/office/drawing/2014/main" val="3361020611"/>
                    </a:ext>
                  </a:extLst>
                </a:gridCol>
                <a:gridCol w="1094105">
                  <a:extLst>
                    <a:ext uri="{9D8B030D-6E8A-4147-A177-3AD203B41FA5}">
                      <a16:colId xmlns:a16="http://schemas.microsoft.com/office/drawing/2014/main" val="4136510825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287958015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Pathology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1595" algn="ctr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Wang</a:t>
                      </a:r>
                      <a:r>
                        <a:rPr lang="en-US" sz="1200" spc="15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et</a:t>
                      </a:r>
                      <a:r>
                        <a:rPr lang="en-US" sz="1200" spc="15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al.</a:t>
                      </a:r>
                      <a:r>
                        <a:rPr lang="en-US" sz="1200" spc="115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(2017)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Yao</a:t>
                      </a:r>
                      <a:r>
                        <a:rPr lang="en-US" sz="1200" spc="6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et</a:t>
                      </a:r>
                      <a:r>
                        <a:rPr lang="en-US" sz="1200" spc="6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al.</a:t>
                      </a:r>
                      <a:r>
                        <a:rPr lang="en-US" sz="1200" spc="175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(2017)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CheXNet</a:t>
                      </a:r>
                      <a:r>
                        <a:rPr lang="en-US" sz="1200" spc="-4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(ours)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9640595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50"/>
                        </a:lnSpc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Atelectasis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325" algn="ctr">
                        <a:lnSpc>
                          <a:spcPts val="1250"/>
                        </a:lnSpc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0.716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250"/>
                        </a:lnSpc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0.772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95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0.8094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1084863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Cardiomegaly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159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0.807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0.904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0.9248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39897099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Effusion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0.784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0.859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0.8638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6021078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Infiltration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0.609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0.695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0.7345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44080055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Mass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0.706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0.792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0.8676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896315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Nodule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0.671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0.717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0.7802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9161681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Pneumonia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0.633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0.713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0.7680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61265515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Pneumothorax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0.806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0.841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0.8887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35460135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Consolidation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159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0.708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0.788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0.7901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51011264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Edema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0.835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85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0.882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0.8878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3056964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Emphysema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0.815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0.829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0.9371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060569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Fibrosis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0.769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0.767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0.8047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03090889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Pleural</a:t>
                      </a:r>
                      <a:r>
                        <a:rPr lang="en-US" sz="1200" spc="55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Thickening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0960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0.708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0.765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0.8062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82190753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Hernia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 marR="61595" algn="ct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0.767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69215" algn="ct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-1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0.914</a:t>
                      </a:r>
                      <a:endParaRPr lang="en-US" sz="160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marR="71120" algn="ctr">
                        <a:lnSpc>
                          <a:spcPts val="10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pc="-10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0.9164</a:t>
                      </a:r>
                      <a:endParaRPr lang="en-US" sz="1600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Saira" panose="020B0604020202020204" charset="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013987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51"/>
          <p:cNvGrpSpPr/>
          <p:nvPr/>
        </p:nvGrpSpPr>
        <p:grpSpPr>
          <a:xfrm>
            <a:off x="1009016" y="1346066"/>
            <a:ext cx="7125968" cy="2945146"/>
            <a:chOff x="1009016" y="1346066"/>
            <a:chExt cx="7125968" cy="2945146"/>
          </a:xfrm>
        </p:grpSpPr>
        <p:sp>
          <p:nvSpPr>
            <p:cNvPr id="516" name="Google Shape;516;p51"/>
            <p:cNvSpPr/>
            <p:nvPr/>
          </p:nvSpPr>
          <p:spPr>
            <a:xfrm>
              <a:off x="1009016" y="1346066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1009016" y="3549155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7396958" y="3549155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7396958" y="1346066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0" name="Google Shape;520;p5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and Advantages</a:t>
            </a:r>
          </a:p>
        </p:txBody>
      </p:sp>
      <p:sp>
        <p:nvSpPr>
          <p:cNvPr id="521" name="Google Shape;521;p51"/>
          <p:cNvSpPr txBox="1">
            <a:spLocks noGrp="1"/>
          </p:cNvSpPr>
          <p:nvPr>
            <p:ph type="subTitle" idx="1"/>
          </p:nvPr>
        </p:nvSpPr>
        <p:spPr>
          <a:xfrm>
            <a:off x="1903613" y="1388600"/>
            <a:ext cx="21756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Limitations</a:t>
            </a:r>
            <a:endParaRPr dirty="0"/>
          </a:p>
        </p:txBody>
      </p:sp>
      <p:sp>
        <p:nvSpPr>
          <p:cNvPr id="522" name="Google Shape;522;p51"/>
          <p:cNvSpPr txBox="1">
            <a:spLocks noGrp="1"/>
          </p:cNvSpPr>
          <p:nvPr>
            <p:ph type="subTitle" idx="2"/>
          </p:nvPr>
        </p:nvSpPr>
        <p:spPr>
          <a:xfrm>
            <a:off x="1288473" y="1703313"/>
            <a:ext cx="3211340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Only front view X-rays are accepted in the model.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Up to 15% accurate diagnoses require the lateral view.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The radiologists were not permitted to use patient history, which has been shown to improve diagnostic performance.</a:t>
            </a:r>
          </a:p>
        </p:txBody>
      </p:sp>
      <p:sp>
        <p:nvSpPr>
          <p:cNvPr id="523" name="Google Shape;523;p51"/>
          <p:cNvSpPr txBox="1">
            <a:spLocks noGrp="1"/>
          </p:cNvSpPr>
          <p:nvPr>
            <p:ph type="subTitle" idx="3"/>
          </p:nvPr>
        </p:nvSpPr>
        <p:spPr>
          <a:xfrm>
            <a:off x="5173387" y="1388600"/>
            <a:ext cx="21756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524" name="Google Shape;524;p51"/>
          <p:cNvSpPr txBox="1">
            <a:spLocks noGrp="1"/>
          </p:cNvSpPr>
          <p:nvPr>
            <p:ph type="subTitle" idx="4"/>
          </p:nvPr>
        </p:nvSpPr>
        <p:spPr>
          <a:xfrm>
            <a:off x="4861387" y="1685463"/>
            <a:ext cx="2994140" cy="24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chemeClr val="dk1"/>
                </a:solidFill>
              </a:rPr>
              <a:t>Diagnose pneumonia in absence of a physician.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chemeClr val="dk1"/>
                </a:solidFill>
              </a:rPr>
              <a:t>Can be used as a secondary helping tool on further experiments and diagnosis.</a:t>
            </a:r>
            <a:endParaRPr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dirty="0">
                <a:solidFill>
                  <a:schemeClr val="dk1"/>
                </a:solidFill>
              </a:rPr>
              <a:t>Very effective in the event of an epidemic.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0"/>
          <p:cNvSpPr txBox="1">
            <a:spLocks noGrp="1"/>
          </p:cNvSpPr>
          <p:nvPr>
            <p:ph type="title"/>
          </p:nvPr>
        </p:nvSpPr>
        <p:spPr>
          <a:xfrm>
            <a:off x="1131776" y="1039230"/>
            <a:ext cx="43932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 dirty="0"/>
          </a:p>
        </p:txBody>
      </p:sp>
      <p:sp>
        <p:nvSpPr>
          <p:cNvPr id="753" name="Google Shape;753;p60"/>
          <p:cNvSpPr txBox="1">
            <a:spLocks noGrp="1"/>
          </p:cNvSpPr>
          <p:nvPr>
            <p:ph type="subTitle" idx="1"/>
          </p:nvPr>
        </p:nvSpPr>
        <p:spPr>
          <a:xfrm>
            <a:off x="1131780" y="2203230"/>
            <a:ext cx="40260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2ED3D6"/>
                </a:solidFill>
              </a:rPr>
              <a:t>Do you have any questions?</a:t>
            </a:r>
            <a:endParaRPr b="1" dirty="0">
              <a:solidFill>
                <a:srgbClr val="2ED3D6"/>
              </a:solidFill>
            </a:endParaRPr>
          </a:p>
        </p:txBody>
      </p:sp>
      <p:sp>
        <p:nvSpPr>
          <p:cNvPr id="754" name="Google Shape;754;p60"/>
          <p:cNvSpPr txBox="1">
            <a:spLocks noGrp="1"/>
          </p:cNvSpPr>
          <p:nvPr>
            <p:ph type="subTitle" idx="4294967295"/>
          </p:nvPr>
        </p:nvSpPr>
        <p:spPr>
          <a:xfrm>
            <a:off x="4811472" y="4260725"/>
            <a:ext cx="37176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Please keep this slide for attribution</a:t>
            </a:r>
            <a:endParaRPr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9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1"/>
          </p:nvPr>
        </p:nvSpPr>
        <p:spPr>
          <a:xfrm>
            <a:off x="4884550" y="1256650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2"/>
          </p:nvPr>
        </p:nvSpPr>
        <p:spPr>
          <a:xfrm>
            <a:off x="4884549" y="1630138"/>
            <a:ext cx="3999678" cy="6171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About the disease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About model, dataset and accuracy metric </a:t>
            </a:r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3"/>
          </p:nvPr>
        </p:nvSpPr>
        <p:spPr>
          <a:xfrm>
            <a:off x="4884550" y="2320814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5"/>
          </p:nvPr>
        </p:nvSpPr>
        <p:spPr>
          <a:xfrm>
            <a:off x="4884550" y="3385101"/>
            <a:ext cx="2841900" cy="3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Results and Findings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4172567" y="1560845"/>
            <a:ext cx="6402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title" idx="7"/>
          </p:nvPr>
        </p:nvSpPr>
        <p:spPr>
          <a:xfrm>
            <a:off x="4203883" y="2619750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8"/>
          </p:nvPr>
        </p:nvSpPr>
        <p:spPr>
          <a:xfrm>
            <a:off x="4202692" y="3679823"/>
            <a:ext cx="64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grpSp>
        <p:nvGrpSpPr>
          <p:cNvPr id="179" name="Google Shape;179;p35"/>
          <p:cNvGrpSpPr/>
          <p:nvPr/>
        </p:nvGrpSpPr>
        <p:grpSpPr>
          <a:xfrm>
            <a:off x="1417550" y="1734823"/>
            <a:ext cx="2593520" cy="2118700"/>
            <a:chOff x="1581005" y="1734095"/>
            <a:chExt cx="2593520" cy="2118700"/>
          </a:xfrm>
        </p:grpSpPr>
        <p:cxnSp>
          <p:nvCxnSpPr>
            <p:cNvPr id="180" name="Google Shape;180;p35"/>
            <p:cNvCxnSpPr>
              <a:stCxn id="176" idx="1"/>
            </p:cNvCxnSpPr>
            <p:nvPr/>
          </p:nvCxnSpPr>
          <p:spPr>
            <a:xfrm flipH="1">
              <a:off x="3557867" y="1734095"/>
              <a:ext cx="614700" cy="425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35"/>
            <p:cNvCxnSpPr/>
            <p:nvPr/>
          </p:nvCxnSpPr>
          <p:spPr>
            <a:xfrm rot="10800000">
              <a:off x="3543025" y="2793450"/>
              <a:ext cx="631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35"/>
            <p:cNvCxnSpPr/>
            <p:nvPr/>
          </p:nvCxnSpPr>
          <p:spPr>
            <a:xfrm rot="10800000">
              <a:off x="3475711" y="3430095"/>
              <a:ext cx="615600" cy="422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3" name="Google Shape;183;p35"/>
            <p:cNvGrpSpPr/>
            <p:nvPr/>
          </p:nvGrpSpPr>
          <p:grpSpPr>
            <a:xfrm>
              <a:off x="1581005" y="1848662"/>
              <a:ext cx="1896745" cy="1897101"/>
              <a:chOff x="1581005" y="1848662"/>
              <a:chExt cx="1896745" cy="1897101"/>
            </a:xfrm>
          </p:grpSpPr>
          <p:pic>
            <p:nvPicPr>
              <p:cNvPr id="184" name="Google Shape;184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81075" y="1848707"/>
                <a:ext cx="1896675" cy="188948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5" name="Google Shape;185;p35"/>
              <p:cNvGrpSpPr/>
              <p:nvPr/>
            </p:nvGrpSpPr>
            <p:grpSpPr>
              <a:xfrm>
                <a:off x="1581005" y="1848662"/>
                <a:ext cx="1895295" cy="1897101"/>
                <a:chOff x="1880125" y="1261650"/>
                <a:chExt cx="2649650" cy="2652175"/>
              </a:xfrm>
            </p:grpSpPr>
            <p:sp>
              <p:nvSpPr>
                <p:cNvPr id="186" name="Google Shape;186;p35"/>
                <p:cNvSpPr/>
                <p:nvPr/>
              </p:nvSpPr>
              <p:spPr>
                <a:xfrm>
                  <a:off x="1880125" y="1261650"/>
                  <a:ext cx="1033650" cy="10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3429" y="41346"/>
                      </a:lnTo>
                      <a:lnTo>
                        <a:pt x="3429" y="3530"/>
                      </a:lnTo>
                      <a:lnTo>
                        <a:pt x="41346" y="3530"/>
                      </a:lnTo>
                      <a:lnTo>
                        <a:pt x="41346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" name="Google Shape;187;p35"/>
                <p:cNvSpPr/>
                <p:nvPr/>
              </p:nvSpPr>
              <p:spPr>
                <a:xfrm>
                  <a:off x="1880125" y="2880175"/>
                  <a:ext cx="1033650" cy="10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1" y="1"/>
                      </a:moveTo>
                      <a:lnTo>
                        <a:pt x="1" y="41346"/>
                      </a:lnTo>
                      <a:lnTo>
                        <a:pt x="41346" y="41346"/>
                      </a:lnTo>
                      <a:lnTo>
                        <a:pt x="41346" y="37816"/>
                      </a:lnTo>
                      <a:lnTo>
                        <a:pt x="3429" y="37816"/>
                      </a:lnTo>
                      <a:lnTo>
                        <a:pt x="3429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" name="Google Shape;188;p35"/>
                <p:cNvSpPr/>
                <p:nvPr/>
              </p:nvSpPr>
              <p:spPr>
                <a:xfrm>
                  <a:off x="3496125" y="2880175"/>
                  <a:ext cx="1033650" cy="10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6" extrusionOk="0">
                      <a:moveTo>
                        <a:pt x="37917" y="1"/>
                      </a:moveTo>
                      <a:lnTo>
                        <a:pt x="37917" y="37816"/>
                      </a:lnTo>
                      <a:lnTo>
                        <a:pt x="0" y="37816"/>
                      </a:lnTo>
                      <a:lnTo>
                        <a:pt x="0" y="41346"/>
                      </a:lnTo>
                      <a:lnTo>
                        <a:pt x="41345" y="41346"/>
                      </a:lnTo>
                      <a:lnTo>
                        <a:pt x="41345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9" name="Google Shape;189;p35"/>
                <p:cNvSpPr/>
                <p:nvPr/>
              </p:nvSpPr>
              <p:spPr>
                <a:xfrm>
                  <a:off x="3496125" y="1261650"/>
                  <a:ext cx="1033650" cy="10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46" h="41347" extrusionOk="0">
                      <a:moveTo>
                        <a:pt x="0" y="1"/>
                      </a:moveTo>
                      <a:lnTo>
                        <a:pt x="0" y="3530"/>
                      </a:lnTo>
                      <a:lnTo>
                        <a:pt x="37917" y="3530"/>
                      </a:lnTo>
                      <a:lnTo>
                        <a:pt x="37917" y="41346"/>
                      </a:lnTo>
                      <a:lnTo>
                        <a:pt x="41345" y="41346"/>
                      </a:lnTo>
                      <a:lnTo>
                        <a:pt x="41345" y="1"/>
                      </a:lnTo>
                      <a:close/>
                    </a:path>
                  </a:pathLst>
                </a:custGeom>
                <a:solidFill>
                  <a:srgbClr val="A7E8F3">
                    <a:alpha val="480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4" name="Google Shape;171;p35">
            <a:extLst>
              <a:ext uri="{FF2B5EF4-FFF2-40B4-BE49-F238E27FC236}">
                <a16:creationId xmlns:a16="http://schemas.microsoft.com/office/drawing/2014/main" id="{F7FE4876-B12F-0BB3-ECDC-80852FB9143C}"/>
              </a:ext>
            </a:extLst>
          </p:cNvPr>
          <p:cNvSpPr txBox="1">
            <a:spLocks/>
          </p:cNvSpPr>
          <p:nvPr/>
        </p:nvSpPr>
        <p:spPr>
          <a:xfrm>
            <a:off x="4884549" y="3696535"/>
            <a:ext cx="3999678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Limitations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Advantages</a:t>
            </a:r>
          </a:p>
        </p:txBody>
      </p:sp>
      <p:sp>
        <p:nvSpPr>
          <p:cNvPr id="7" name="Google Shape;171;p35">
            <a:extLst>
              <a:ext uri="{FF2B5EF4-FFF2-40B4-BE49-F238E27FC236}">
                <a16:creationId xmlns:a16="http://schemas.microsoft.com/office/drawing/2014/main" id="{3F740345-C2F8-4050-4817-CB8E09815C7D}"/>
              </a:ext>
            </a:extLst>
          </p:cNvPr>
          <p:cNvSpPr txBox="1">
            <a:spLocks/>
          </p:cNvSpPr>
          <p:nvPr/>
        </p:nvSpPr>
        <p:spPr>
          <a:xfrm>
            <a:off x="4884549" y="2638738"/>
            <a:ext cx="3999678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Saira"/>
              <a:buNone/>
              <a:defRPr sz="1600" b="0" i="0" u="none" strike="noStrike" cap="none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Training</a:t>
            </a: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Authors</a:t>
            </a:r>
            <a:endParaRPr dirty="0"/>
          </a:p>
        </p:txBody>
      </p:sp>
      <p:sp>
        <p:nvSpPr>
          <p:cNvPr id="790" name="Google Shape;790;p62"/>
          <p:cNvSpPr txBox="1"/>
          <p:nvPr/>
        </p:nvSpPr>
        <p:spPr>
          <a:xfrm>
            <a:off x="1218350" y="1214392"/>
            <a:ext cx="3058500" cy="19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Pranav Rajpurkar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Jeremy Irvin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Kaylie Zhu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Brandon Yang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Hershel Mehta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Tony Duan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Daisy Ding</a:t>
            </a:r>
            <a:endParaRPr lang="en-US" sz="1600" b="1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91" name="Google Shape;791;p62"/>
          <p:cNvSpPr txBox="1"/>
          <p:nvPr/>
        </p:nvSpPr>
        <p:spPr>
          <a:xfrm>
            <a:off x="4867150" y="1214392"/>
            <a:ext cx="30585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Aarti Bagul</a:t>
            </a:r>
          </a:p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Robyn L. Ball</a:t>
            </a:r>
          </a:p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Curtis Langlotz</a:t>
            </a:r>
          </a:p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Katie Shpanskaya</a:t>
            </a:r>
          </a:p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Matthew P. Lungren</a:t>
            </a:r>
          </a:p>
          <a:p>
            <a:pPr marL="457200" indent="-317500">
              <a:spcBef>
                <a:spcPts val="1000"/>
              </a:spcBef>
              <a:buClr>
                <a:schemeClr val="dk1"/>
              </a:buClr>
              <a:buSzPts val="1400"/>
              <a:buFont typeface="Saira"/>
              <a:buChar char="●"/>
            </a:pPr>
            <a:r>
              <a:rPr lang="en-US" sz="1600" dirty="0">
                <a:solidFill>
                  <a:srgbClr val="FFFFFF"/>
                </a:solidFill>
                <a:uFill>
                  <a:noFill/>
                </a:uFill>
                <a:latin typeface="Saira"/>
                <a:ea typeface="Saira"/>
                <a:cs typeface="Saira"/>
                <a:sym typeface="Saira"/>
              </a:rPr>
              <a:t>Andrew Y. 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55" y="1701059"/>
            <a:ext cx="3125664" cy="2197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36"/>
          <p:cNvGrpSpPr/>
          <p:nvPr/>
        </p:nvGrpSpPr>
        <p:grpSpPr>
          <a:xfrm>
            <a:off x="726225" y="1060741"/>
            <a:ext cx="7691399" cy="3478546"/>
            <a:chOff x="1009016" y="1060741"/>
            <a:chExt cx="7125968" cy="3478546"/>
          </a:xfrm>
        </p:grpSpPr>
        <p:sp>
          <p:nvSpPr>
            <p:cNvPr id="197" name="Google Shape;197;p36"/>
            <p:cNvSpPr/>
            <p:nvPr/>
          </p:nvSpPr>
          <p:spPr>
            <a:xfrm>
              <a:off x="1009016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1009016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396958" y="3797230"/>
              <a:ext cx="738026" cy="742057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396958" y="1060741"/>
              <a:ext cx="738026" cy="7420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522;p51">
            <a:extLst>
              <a:ext uri="{FF2B5EF4-FFF2-40B4-BE49-F238E27FC236}">
                <a16:creationId xmlns:a16="http://schemas.microsoft.com/office/drawing/2014/main" id="{188E11A6-199C-11A9-18B7-A051400CF364}"/>
              </a:ext>
            </a:extLst>
          </p:cNvPr>
          <p:cNvSpPr txBox="1">
            <a:spLocks/>
          </p:cNvSpPr>
          <p:nvPr/>
        </p:nvSpPr>
        <p:spPr>
          <a:xfrm>
            <a:off x="856717" y="1574373"/>
            <a:ext cx="4112137" cy="24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Pneumonia is diagnosed using Chest X-ray.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CheXNet: A 121-layer convolutional neural network.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Inputs: Chest X-ray image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Outputs: Probability of pneumonia along with a heatmap.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Compared with a test set of four radiologist annotations via F1 metrics.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r>
              <a:rPr lang="en-US" dirty="0">
                <a:solidFill>
                  <a:schemeClr val="dk1"/>
                </a:solidFill>
                <a:latin typeface="Saira" panose="020B0604020202020204" charset="0"/>
              </a:rPr>
              <a:t>Successfully extended to detect the other 14 diseases.</a:t>
            </a:r>
          </a:p>
          <a:p>
            <a:pPr marL="457200" lvl="1" indent="-330200">
              <a:buClr>
                <a:schemeClr val="dk1"/>
              </a:buClr>
              <a:buSzPts val="1600"/>
              <a:buFont typeface="Arial"/>
              <a:buChar char="●"/>
            </a:pPr>
            <a:endParaRPr lang="en-US" dirty="0">
              <a:solidFill>
                <a:schemeClr val="dk1"/>
              </a:solidFill>
              <a:latin typeface="Saira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About Pneumonia</a:t>
            </a:r>
            <a:endParaRPr dirty="0"/>
          </a:p>
        </p:txBody>
      </p:sp>
      <p:sp>
        <p:nvSpPr>
          <p:cNvPr id="257" name="Google Shape;257;p39"/>
          <p:cNvSpPr txBox="1"/>
          <p:nvPr/>
        </p:nvSpPr>
        <p:spPr>
          <a:xfrm>
            <a:off x="285057" y="888002"/>
            <a:ext cx="4005861" cy="128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More than 1 million adults are hospitalized with pneumonia.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Around 50,000 die from the disease every year in the US alone.</a:t>
            </a:r>
          </a:p>
        </p:txBody>
      </p:sp>
      <p:grpSp>
        <p:nvGrpSpPr>
          <p:cNvPr id="260" name="Google Shape;260;p39"/>
          <p:cNvGrpSpPr/>
          <p:nvPr/>
        </p:nvGrpSpPr>
        <p:grpSpPr>
          <a:xfrm>
            <a:off x="4369279" y="1273254"/>
            <a:ext cx="4494166" cy="2980766"/>
            <a:chOff x="3554453" y="1385698"/>
            <a:chExt cx="4494166" cy="2980766"/>
          </a:xfrm>
        </p:grpSpPr>
        <p:cxnSp>
          <p:nvCxnSpPr>
            <p:cNvPr id="261" name="Google Shape;261;p39"/>
            <p:cNvCxnSpPr/>
            <p:nvPr/>
          </p:nvCxnSpPr>
          <p:spPr>
            <a:xfrm>
              <a:off x="3554453" y="2876200"/>
              <a:ext cx="1193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39"/>
            <p:cNvCxnSpPr/>
            <p:nvPr/>
          </p:nvCxnSpPr>
          <p:spPr>
            <a:xfrm>
              <a:off x="3584277" y="167312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39"/>
            <p:cNvCxnSpPr/>
            <p:nvPr/>
          </p:nvCxnSpPr>
          <p:spPr>
            <a:xfrm rot="10800000" flipH="1">
              <a:off x="3584277" y="3477475"/>
              <a:ext cx="1163400" cy="60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39"/>
            <p:cNvGrpSpPr/>
            <p:nvPr/>
          </p:nvGrpSpPr>
          <p:grpSpPr>
            <a:xfrm>
              <a:off x="4860364" y="1385698"/>
              <a:ext cx="3188255" cy="2980766"/>
              <a:chOff x="4860364" y="1385698"/>
              <a:chExt cx="3188255" cy="2980766"/>
            </a:xfrm>
          </p:grpSpPr>
          <p:pic>
            <p:nvPicPr>
              <p:cNvPr id="265" name="Google Shape;265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54295" y="1741904"/>
                <a:ext cx="2399932" cy="226865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6" name="Google Shape;266;p39"/>
              <p:cNvGrpSpPr/>
              <p:nvPr/>
            </p:nvGrpSpPr>
            <p:grpSpPr>
              <a:xfrm>
                <a:off x="4860364" y="1385698"/>
                <a:ext cx="3188255" cy="2980766"/>
                <a:chOff x="4594166" y="1060741"/>
                <a:chExt cx="3720251" cy="3478546"/>
              </a:xfrm>
            </p:grpSpPr>
            <p:grpSp>
              <p:nvGrpSpPr>
                <p:cNvPr id="267" name="Google Shape;267;p39"/>
                <p:cNvGrpSpPr/>
                <p:nvPr/>
              </p:nvGrpSpPr>
              <p:grpSpPr>
                <a:xfrm>
                  <a:off x="4594166" y="1060741"/>
                  <a:ext cx="738026" cy="3478546"/>
                  <a:chOff x="4975166" y="1060741"/>
                  <a:chExt cx="738026" cy="3478546"/>
                </a:xfrm>
              </p:grpSpPr>
              <p:sp>
                <p:nvSpPr>
                  <p:cNvPr id="268" name="Google Shape;268;p39"/>
                  <p:cNvSpPr/>
                  <p:nvPr/>
                </p:nvSpPr>
                <p:spPr>
                  <a:xfrm>
                    <a:off x="4975166" y="1060741"/>
                    <a:ext cx="738026" cy="74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46" h="41347" extrusionOk="0">
                        <a:moveTo>
                          <a:pt x="1" y="1"/>
                        </a:moveTo>
                        <a:lnTo>
                          <a:pt x="1" y="41346"/>
                        </a:lnTo>
                        <a:lnTo>
                          <a:pt x="3429" y="41346"/>
                        </a:lnTo>
                        <a:lnTo>
                          <a:pt x="3429" y="3530"/>
                        </a:lnTo>
                        <a:lnTo>
                          <a:pt x="41346" y="3530"/>
                        </a:lnTo>
                        <a:lnTo>
                          <a:pt x="41346" y="1"/>
                        </a:lnTo>
                        <a:close/>
                      </a:path>
                    </a:pathLst>
                  </a:custGeom>
                  <a:solidFill>
                    <a:srgbClr val="A7E8F3">
                      <a:alpha val="53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69" name="Google Shape;269;p39"/>
                  <p:cNvSpPr/>
                  <p:nvPr/>
                </p:nvSpPr>
                <p:spPr>
                  <a:xfrm>
                    <a:off x="4975166" y="3797230"/>
                    <a:ext cx="738026" cy="742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46" h="41346" extrusionOk="0">
                        <a:moveTo>
                          <a:pt x="1" y="1"/>
                        </a:moveTo>
                        <a:lnTo>
                          <a:pt x="1" y="41346"/>
                        </a:lnTo>
                        <a:lnTo>
                          <a:pt x="41346" y="41346"/>
                        </a:lnTo>
                        <a:lnTo>
                          <a:pt x="41346" y="37816"/>
                        </a:lnTo>
                        <a:lnTo>
                          <a:pt x="3429" y="37816"/>
                        </a:lnTo>
                        <a:lnTo>
                          <a:pt x="3429" y="1"/>
                        </a:lnTo>
                        <a:close/>
                      </a:path>
                    </a:pathLst>
                  </a:custGeom>
                  <a:solidFill>
                    <a:srgbClr val="A7E8F3">
                      <a:alpha val="53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70" name="Google Shape;270;p39"/>
                <p:cNvGrpSpPr/>
                <p:nvPr/>
              </p:nvGrpSpPr>
              <p:grpSpPr>
                <a:xfrm flipH="1">
                  <a:off x="7576391" y="1060741"/>
                  <a:ext cx="738026" cy="3478546"/>
                  <a:chOff x="4975166" y="1060741"/>
                  <a:chExt cx="738026" cy="3478546"/>
                </a:xfrm>
              </p:grpSpPr>
              <p:sp>
                <p:nvSpPr>
                  <p:cNvPr id="271" name="Google Shape;271;p39"/>
                  <p:cNvSpPr/>
                  <p:nvPr/>
                </p:nvSpPr>
                <p:spPr>
                  <a:xfrm>
                    <a:off x="4975166" y="1060741"/>
                    <a:ext cx="738026" cy="74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46" h="41347" extrusionOk="0">
                        <a:moveTo>
                          <a:pt x="1" y="1"/>
                        </a:moveTo>
                        <a:lnTo>
                          <a:pt x="1" y="41346"/>
                        </a:lnTo>
                        <a:lnTo>
                          <a:pt x="3429" y="41346"/>
                        </a:lnTo>
                        <a:lnTo>
                          <a:pt x="3429" y="3530"/>
                        </a:lnTo>
                        <a:lnTo>
                          <a:pt x="41346" y="3530"/>
                        </a:lnTo>
                        <a:lnTo>
                          <a:pt x="41346" y="1"/>
                        </a:lnTo>
                        <a:close/>
                      </a:path>
                    </a:pathLst>
                  </a:custGeom>
                  <a:solidFill>
                    <a:srgbClr val="A7E8F3">
                      <a:alpha val="53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72" name="Google Shape;272;p39"/>
                  <p:cNvSpPr/>
                  <p:nvPr/>
                </p:nvSpPr>
                <p:spPr>
                  <a:xfrm>
                    <a:off x="4975166" y="3797230"/>
                    <a:ext cx="738026" cy="742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346" h="41346" extrusionOk="0">
                        <a:moveTo>
                          <a:pt x="1" y="1"/>
                        </a:moveTo>
                        <a:lnTo>
                          <a:pt x="1" y="41346"/>
                        </a:lnTo>
                        <a:lnTo>
                          <a:pt x="41346" y="41346"/>
                        </a:lnTo>
                        <a:lnTo>
                          <a:pt x="41346" y="37816"/>
                        </a:lnTo>
                        <a:lnTo>
                          <a:pt x="3429" y="37816"/>
                        </a:lnTo>
                        <a:lnTo>
                          <a:pt x="3429" y="1"/>
                        </a:lnTo>
                        <a:close/>
                      </a:path>
                    </a:pathLst>
                  </a:custGeom>
                  <a:solidFill>
                    <a:srgbClr val="A7E8F3">
                      <a:alpha val="5363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</p:grpSp>
        </p:grpSp>
      </p:grpSp>
      <p:sp>
        <p:nvSpPr>
          <p:cNvPr id="4" name="Google Shape;257;p39">
            <a:extLst>
              <a:ext uri="{FF2B5EF4-FFF2-40B4-BE49-F238E27FC236}">
                <a16:creationId xmlns:a16="http://schemas.microsoft.com/office/drawing/2014/main" id="{B0F189B2-687C-C12E-F15C-BAE45C4F71EF}"/>
              </a:ext>
            </a:extLst>
          </p:cNvPr>
          <p:cNvSpPr txBox="1"/>
          <p:nvPr/>
        </p:nvSpPr>
        <p:spPr>
          <a:xfrm>
            <a:off x="285056" y="2459105"/>
            <a:ext cx="4005861" cy="60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Chest X-ray: Currently the best available method for diagnosing pneumonia.</a:t>
            </a:r>
          </a:p>
        </p:txBody>
      </p:sp>
      <p:sp>
        <p:nvSpPr>
          <p:cNvPr id="5" name="Google Shape;257;p39">
            <a:extLst>
              <a:ext uri="{FF2B5EF4-FFF2-40B4-BE49-F238E27FC236}">
                <a16:creationId xmlns:a16="http://schemas.microsoft.com/office/drawing/2014/main" id="{2D9F102E-6443-B195-2164-CB2F4AF86713}"/>
              </a:ext>
            </a:extLst>
          </p:cNvPr>
          <p:cNvSpPr txBox="1"/>
          <p:nvPr/>
        </p:nvSpPr>
        <p:spPr>
          <a:xfrm>
            <a:off x="276054" y="3560556"/>
            <a:ext cx="4010361" cy="81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Pneumonia detection via chest X-rays heavily relies on the availability of experts.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0" y="349275"/>
            <a:ext cx="9144000" cy="938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About the Model, Data Set</a:t>
            </a:r>
            <a:br>
              <a:rPr lang="en" dirty="0"/>
            </a:br>
            <a:r>
              <a:rPr lang="en" dirty="0"/>
              <a:t>and Accuracy Metric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8"/>
          <p:cNvSpPr txBox="1">
            <a:spLocks noGrp="1"/>
          </p:cNvSpPr>
          <p:nvPr>
            <p:ph type="subTitle" idx="1"/>
          </p:nvPr>
        </p:nvSpPr>
        <p:spPr>
          <a:xfrm>
            <a:off x="346182" y="24893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CheXNet</a:t>
            </a:r>
            <a:endParaRPr dirty="0"/>
          </a:p>
        </p:txBody>
      </p:sp>
      <p:sp>
        <p:nvSpPr>
          <p:cNvPr id="222" name="Google Shape;222;p38"/>
          <p:cNvSpPr txBox="1">
            <a:spLocks noGrp="1"/>
          </p:cNvSpPr>
          <p:nvPr>
            <p:ph type="subTitle" idx="2"/>
          </p:nvPr>
        </p:nvSpPr>
        <p:spPr>
          <a:xfrm>
            <a:off x="346182" y="28624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 121-layer dense convolutional neural network</a:t>
            </a:r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3"/>
          </p:nvPr>
        </p:nvSpPr>
        <p:spPr>
          <a:xfrm>
            <a:off x="2368135" y="2483000"/>
            <a:ext cx="1695843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ChestX-ray14</a:t>
            </a:r>
            <a:endParaRPr dirty="0"/>
          </a:p>
        </p:txBody>
      </p:sp>
      <p:sp>
        <p:nvSpPr>
          <p:cNvPr id="224" name="Google Shape;224;p38"/>
          <p:cNvSpPr txBox="1">
            <a:spLocks noGrp="1"/>
          </p:cNvSpPr>
          <p:nvPr>
            <p:ph type="subTitle" idx="4"/>
          </p:nvPr>
        </p:nvSpPr>
        <p:spPr>
          <a:xfrm>
            <a:off x="2059958" y="2862406"/>
            <a:ext cx="2312195" cy="2027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Largest publicly available chest X-ray dataset.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Containing over 112,120 frontal view X-ray images with 14 diseases.</a:t>
            </a:r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5"/>
          </p:nvPr>
        </p:nvSpPr>
        <p:spPr>
          <a:xfrm>
            <a:off x="4491732" y="2489330"/>
            <a:ext cx="15942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226" name="Google Shape;226;p38"/>
          <p:cNvSpPr txBox="1">
            <a:spLocks noGrp="1"/>
          </p:cNvSpPr>
          <p:nvPr>
            <p:ph type="subTitle" idx="6"/>
          </p:nvPr>
        </p:nvSpPr>
        <p:spPr>
          <a:xfrm>
            <a:off x="4491732" y="2862406"/>
            <a:ext cx="15942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Preferred acuracy metric.</a:t>
            </a:r>
            <a:endParaRPr dirty="0"/>
          </a:p>
        </p:txBody>
      </p:sp>
      <p:sp>
        <p:nvSpPr>
          <p:cNvPr id="230" name="Google Shape;230;p38"/>
          <p:cNvSpPr/>
          <p:nvPr/>
        </p:nvSpPr>
        <p:spPr>
          <a:xfrm>
            <a:off x="966692" y="1802866"/>
            <a:ext cx="353180" cy="355063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38"/>
          <p:cNvGrpSpPr/>
          <p:nvPr/>
        </p:nvGrpSpPr>
        <p:grpSpPr>
          <a:xfrm>
            <a:off x="3038989" y="1803792"/>
            <a:ext cx="354136" cy="354136"/>
            <a:chOff x="-23229150" y="2710600"/>
            <a:chExt cx="296175" cy="296175"/>
          </a:xfrm>
        </p:grpSpPr>
        <p:sp>
          <p:nvSpPr>
            <p:cNvPr id="232" name="Google Shape;232;p38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38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38"/>
          <p:cNvGrpSpPr/>
          <p:nvPr/>
        </p:nvGrpSpPr>
        <p:grpSpPr>
          <a:xfrm>
            <a:off x="757890" y="1594714"/>
            <a:ext cx="770783" cy="771518"/>
            <a:chOff x="1880125" y="1261650"/>
            <a:chExt cx="2649650" cy="2652175"/>
          </a:xfrm>
        </p:grpSpPr>
        <p:sp>
          <p:nvSpPr>
            <p:cNvPr id="235" name="Google Shape;235;p38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9" name="Google Shape;239;p38"/>
          <p:cNvGrpSpPr/>
          <p:nvPr/>
        </p:nvGrpSpPr>
        <p:grpSpPr>
          <a:xfrm>
            <a:off x="2830665" y="1594714"/>
            <a:ext cx="770783" cy="771518"/>
            <a:chOff x="1880125" y="1261650"/>
            <a:chExt cx="2649650" cy="2652175"/>
          </a:xfrm>
        </p:grpSpPr>
        <p:sp>
          <p:nvSpPr>
            <p:cNvPr id="240" name="Google Shape;240;p38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4" name="Google Shape;244;p38"/>
          <p:cNvGrpSpPr/>
          <p:nvPr/>
        </p:nvGrpSpPr>
        <p:grpSpPr>
          <a:xfrm>
            <a:off x="4903440" y="1594714"/>
            <a:ext cx="770783" cy="771518"/>
            <a:chOff x="1880125" y="1261650"/>
            <a:chExt cx="2649650" cy="2652175"/>
          </a:xfrm>
        </p:grpSpPr>
        <p:sp>
          <p:nvSpPr>
            <p:cNvPr id="245" name="Google Shape;245;p38"/>
            <p:cNvSpPr/>
            <p:nvPr/>
          </p:nvSpPr>
          <p:spPr>
            <a:xfrm>
              <a:off x="1880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1" y="1"/>
                  </a:moveTo>
                  <a:lnTo>
                    <a:pt x="1" y="41346"/>
                  </a:lnTo>
                  <a:lnTo>
                    <a:pt x="3429" y="41346"/>
                  </a:lnTo>
                  <a:lnTo>
                    <a:pt x="3429" y="3530"/>
                  </a:lnTo>
                  <a:lnTo>
                    <a:pt x="41346" y="3530"/>
                  </a:lnTo>
                  <a:lnTo>
                    <a:pt x="41346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1880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1" y="1"/>
                  </a:moveTo>
                  <a:lnTo>
                    <a:pt x="1" y="41346"/>
                  </a:lnTo>
                  <a:lnTo>
                    <a:pt x="41346" y="41346"/>
                  </a:lnTo>
                  <a:lnTo>
                    <a:pt x="41346" y="37816"/>
                  </a:lnTo>
                  <a:lnTo>
                    <a:pt x="3429" y="37816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3496125" y="2880175"/>
              <a:ext cx="1033650" cy="1033650"/>
            </a:xfrm>
            <a:custGeom>
              <a:avLst/>
              <a:gdLst/>
              <a:ahLst/>
              <a:cxnLst/>
              <a:rect l="l" t="t" r="r" b="b"/>
              <a:pathLst>
                <a:path w="41346" h="41346" extrusionOk="0">
                  <a:moveTo>
                    <a:pt x="37917" y="1"/>
                  </a:moveTo>
                  <a:lnTo>
                    <a:pt x="37917" y="37816"/>
                  </a:lnTo>
                  <a:lnTo>
                    <a:pt x="0" y="37816"/>
                  </a:lnTo>
                  <a:lnTo>
                    <a:pt x="0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3496125" y="1261650"/>
              <a:ext cx="1033650" cy="1033675"/>
            </a:xfrm>
            <a:custGeom>
              <a:avLst/>
              <a:gdLst/>
              <a:ahLst/>
              <a:cxnLst/>
              <a:rect l="l" t="t" r="r" b="b"/>
              <a:pathLst>
                <a:path w="41346" h="41347" extrusionOk="0">
                  <a:moveTo>
                    <a:pt x="0" y="1"/>
                  </a:moveTo>
                  <a:lnTo>
                    <a:pt x="0" y="3530"/>
                  </a:lnTo>
                  <a:lnTo>
                    <a:pt x="37917" y="3530"/>
                  </a:lnTo>
                  <a:lnTo>
                    <a:pt x="37917" y="41346"/>
                  </a:lnTo>
                  <a:lnTo>
                    <a:pt x="41345" y="41346"/>
                  </a:lnTo>
                  <a:lnTo>
                    <a:pt x="41345" y="1"/>
                  </a:lnTo>
                  <a:close/>
                </a:path>
              </a:pathLst>
            </a:custGeom>
            <a:solidFill>
              <a:srgbClr val="A7E8F3">
                <a:alpha val="4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BF478C-6B49-8ACE-21BB-8B215BA4E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71187"/>
              </p:ext>
            </p:extLst>
          </p:nvPr>
        </p:nvGraphicFramePr>
        <p:xfrm>
          <a:off x="7184540" y="91927"/>
          <a:ext cx="1843259" cy="382513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{82C6E90E-0186-4FE0-B070-CC404854E8DA}</a:tableStyleId>
              </a:tblPr>
              <a:tblGrid>
                <a:gridCol w="1843259">
                  <a:extLst>
                    <a:ext uri="{9D8B030D-6E8A-4147-A177-3AD203B41FA5}">
                      <a16:colId xmlns:a16="http://schemas.microsoft.com/office/drawing/2014/main" val="3692135658"/>
                    </a:ext>
                  </a:extLst>
                </a:gridCol>
              </a:tblGrid>
              <a:tr h="1683045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095"/>
                        </a:lnSpc>
                        <a:spcBef>
                          <a:spcPts val="35"/>
                        </a:spcBef>
                        <a:spcAft>
                          <a:spcPts val="5"/>
                        </a:spcAft>
                      </a:pPr>
                      <a:r>
                        <a:rPr lang="en-US" sz="700" dirty="0">
                          <a:effectLst/>
                        </a:rPr>
                        <a:t>  </a:t>
                      </a:r>
                      <a:r>
                        <a:rPr lang="en-US" sz="1100" spc="-10" dirty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US" sz="1000" spc="-1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l">
                        <a:lnSpc>
                          <a:spcPts val="1095"/>
                        </a:lnSpc>
                        <a:spcBef>
                          <a:spcPts val="35"/>
                        </a:spcBef>
                        <a:spcAft>
                          <a:spcPts val="5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  Chest</a:t>
                      </a:r>
                      <a:r>
                        <a:rPr lang="en-US" sz="800" spc="-2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X-Ray</a:t>
                      </a:r>
                      <a:r>
                        <a:rPr lang="en-US" sz="800" spc="-2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chemeClr val="bg1"/>
                          </a:solidFill>
                          <a:effectLst/>
                        </a:rPr>
                        <a:t>Image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42515565"/>
                  </a:ext>
                </a:extLst>
              </a:tr>
              <a:tr h="364247">
                <a:tc>
                  <a:txBody>
                    <a:bodyPr/>
                    <a:lstStyle/>
                    <a:p>
                      <a:pPr marL="73660" marR="0" algn="l">
                        <a:lnSpc>
                          <a:spcPts val="1095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endParaRPr lang="en-US" sz="1100" spc="-1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73660" marR="0" algn="l">
                        <a:lnSpc>
                          <a:spcPts val="1095"/>
                        </a:lnSpc>
                        <a:spcBef>
                          <a:spcPts val="410"/>
                        </a:spcBef>
                        <a:spcAft>
                          <a:spcPts val="0"/>
                        </a:spcAft>
                      </a:pPr>
                      <a:r>
                        <a:rPr lang="en-US" sz="1100" spc="-10" dirty="0">
                          <a:solidFill>
                            <a:schemeClr val="bg1"/>
                          </a:solidFill>
                          <a:effectLst/>
                        </a:rPr>
                        <a:t>CheXNet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73660" marR="0" algn="l">
                        <a:lnSpc>
                          <a:spcPts val="109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121-layer</a:t>
                      </a:r>
                      <a:r>
                        <a:rPr lang="en-US" sz="800" spc="-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spc="-25" dirty="0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0597207"/>
                  </a:ext>
                </a:extLst>
              </a:tr>
              <a:tr h="1683045">
                <a:tc>
                  <a:txBody>
                    <a:bodyPr/>
                    <a:lstStyle/>
                    <a:p>
                      <a:pPr marL="73660" marR="0" algn="l">
                        <a:lnSpc>
                          <a:spcPts val="1440"/>
                        </a:lnSpc>
                        <a:spcBef>
                          <a:spcPts val="520"/>
                        </a:spcBef>
                        <a:spcAft>
                          <a:spcPts val="0"/>
                        </a:spcAft>
                      </a:pPr>
                      <a:r>
                        <a:rPr lang="en-US" sz="1100" spc="-10" dirty="0">
                          <a:solidFill>
                            <a:schemeClr val="bg1"/>
                          </a:solidFill>
                          <a:effectLst/>
                        </a:rPr>
                        <a:t>Output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73660" marR="0" algn="l">
                        <a:lnSpc>
                          <a:spcPts val="114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Pneumonia</a:t>
                      </a:r>
                      <a:r>
                        <a:rPr lang="en-US" sz="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  <a:r>
                        <a:rPr lang="en-US" sz="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800" spc="-10" dirty="0">
                          <a:solidFill>
                            <a:schemeClr val="bg1"/>
                          </a:solidFill>
                          <a:effectLst/>
                        </a:rPr>
                        <a:t>(85%)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l">
                        <a:lnSpc>
                          <a:spcPts val="1095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9706968"/>
                  </a:ext>
                </a:extLst>
              </a:tr>
            </a:tbl>
          </a:graphicData>
        </a:graphic>
      </p:graphicFrame>
      <p:pic>
        <p:nvPicPr>
          <p:cNvPr id="1034" name="image1.jpeg">
            <a:extLst>
              <a:ext uri="{FF2B5EF4-FFF2-40B4-BE49-F238E27FC236}">
                <a16:creationId xmlns:a16="http://schemas.microsoft.com/office/drawing/2014/main" id="{187D0154-55B0-EF7D-A71E-EBCB673E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50" y="377240"/>
            <a:ext cx="1316238" cy="13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image2.jpeg">
            <a:extLst>
              <a:ext uri="{FF2B5EF4-FFF2-40B4-BE49-F238E27FC236}">
                <a16:creationId xmlns:a16="http://schemas.microsoft.com/office/drawing/2014/main" id="{05A31105-CC12-2242-5CC9-3F3B23DF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50" y="2551081"/>
            <a:ext cx="1316238" cy="13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FF476B-C087-DC0C-A6B2-FE676BAA7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18369"/>
              </p:ext>
            </p:extLst>
          </p:nvPr>
        </p:nvGraphicFramePr>
        <p:xfrm>
          <a:off x="6504710" y="4006014"/>
          <a:ext cx="2523090" cy="104555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{8A107856-5554-42FB-B03E-39F5DBC370BA}</a:tableStyleId>
              </a:tblPr>
              <a:tblGrid>
                <a:gridCol w="1189837">
                  <a:extLst>
                    <a:ext uri="{9D8B030D-6E8A-4147-A177-3AD203B41FA5}">
                      <a16:colId xmlns:a16="http://schemas.microsoft.com/office/drawing/2014/main" val="1884357696"/>
                    </a:ext>
                  </a:extLst>
                </a:gridCol>
                <a:gridCol w="1333253">
                  <a:extLst>
                    <a:ext uri="{9D8B030D-6E8A-4147-A177-3AD203B41FA5}">
                      <a16:colId xmlns:a16="http://schemas.microsoft.com/office/drawing/2014/main" val="1058177659"/>
                    </a:ext>
                  </a:extLst>
                </a:gridCol>
              </a:tblGrid>
              <a:tr h="153637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295" algn="r">
                        <a:lnSpc>
                          <a:spcPts val="1095"/>
                        </a:lnSpc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F1</a:t>
                      </a:r>
                      <a:r>
                        <a:rPr lang="en-US" sz="1000" spc="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Score</a:t>
                      </a:r>
                      <a:r>
                        <a:rPr lang="en-US" sz="1000" spc="35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(95%</a:t>
                      </a:r>
                      <a:r>
                        <a:rPr lang="en-US" sz="1000" spc="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25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CI)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65981487"/>
                  </a:ext>
                </a:extLst>
              </a:tr>
              <a:tr h="140813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Radiologist</a:t>
                      </a:r>
                      <a:r>
                        <a:rPr lang="en-US" sz="1000" spc="1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5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0.383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(0.309,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0.453)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72560960"/>
                  </a:ext>
                </a:extLst>
              </a:tr>
              <a:tr h="127853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Radiologist</a:t>
                      </a:r>
                      <a:r>
                        <a:rPr lang="en-US" sz="1000" spc="1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5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0.356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(0.282,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0.428)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7977983"/>
                  </a:ext>
                </a:extLst>
              </a:tr>
              <a:tr h="127853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Radiologist</a:t>
                      </a:r>
                      <a:r>
                        <a:rPr lang="en-US" sz="1000" spc="1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5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0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0.365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(0.291,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0.435)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51847759"/>
                  </a:ext>
                </a:extLst>
              </a:tr>
              <a:tr h="139476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Radiologist</a:t>
                      </a:r>
                      <a:r>
                        <a:rPr lang="en-US" sz="1000" spc="1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5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0.442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(0.390,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0.492)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6151585"/>
                  </a:ext>
                </a:extLst>
              </a:tr>
              <a:tr h="140813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Radiologist</a:t>
                      </a:r>
                      <a:r>
                        <a:rPr lang="en-US" sz="1000" spc="13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2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Avg.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930" algn="r">
                        <a:lnSpc>
                          <a:spcPts val="125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0.387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(0.330,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0.442)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04135834"/>
                  </a:ext>
                </a:extLst>
              </a:tr>
              <a:tr h="139476">
                <a:tc>
                  <a:txBody>
                    <a:bodyPr/>
                    <a:lstStyle/>
                    <a:p>
                      <a:pPr marL="75565" marR="0" algn="l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CheXNet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74295" algn="r">
                        <a:lnSpc>
                          <a:spcPts val="12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0.435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(0.387,</a:t>
                      </a:r>
                      <a:r>
                        <a:rPr lang="en-US" sz="1000" spc="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000" spc="-10" dirty="0">
                          <a:solidFill>
                            <a:schemeClr val="accent4">
                              <a:lumMod val="10000"/>
                            </a:schemeClr>
                          </a:solidFill>
                          <a:effectLst/>
                        </a:rPr>
                        <a:t>0.481)</a:t>
                      </a:r>
                      <a:endParaRPr lang="en-US" sz="1100" dirty="0">
                        <a:solidFill>
                          <a:schemeClr val="accent4">
                            <a:lumMod val="10000"/>
                          </a:schemeClr>
                        </a:solidFill>
                        <a:effectLst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56840038"/>
                  </a:ext>
                </a:extLst>
              </a:tr>
            </a:tbl>
          </a:graphicData>
        </a:graphic>
      </p:graphicFrame>
      <p:pic>
        <p:nvPicPr>
          <p:cNvPr id="1038" name="Picture 14" descr="F1 Score">
            <a:extLst>
              <a:ext uri="{FF2B5EF4-FFF2-40B4-BE49-F238E27FC236}">
                <a16:creationId xmlns:a16="http://schemas.microsoft.com/office/drawing/2014/main" id="{CACC60B3-98C7-A0EF-B30B-E73F954A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70" y="4593071"/>
            <a:ext cx="2405718" cy="4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28;p53">
            <a:extLst>
              <a:ext uri="{FF2B5EF4-FFF2-40B4-BE49-F238E27FC236}">
                <a16:creationId xmlns:a16="http://schemas.microsoft.com/office/drawing/2014/main" id="{399B909E-156B-CAA4-B479-E4525AD1A1DE}"/>
              </a:ext>
            </a:extLst>
          </p:cNvPr>
          <p:cNvSpPr/>
          <p:nvPr/>
        </p:nvSpPr>
        <p:spPr>
          <a:xfrm>
            <a:off x="5102347" y="1802866"/>
            <a:ext cx="372969" cy="352492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Methodology</a:t>
            </a:r>
            <a:endParaRPr dirty="0"/>
          </a:p>
        </p:txBody>
      </p:sp>
      <p:grpSp>
        <p:nvGrpSpPr>
          <p:cNvPr id="289" name="Google Shape;289;p41"/>
          <p:cNvGrpSpPr/>
          <p:nvPr/>
        </p:nvGrpSpPr>
        <p:grpSpPr>
          <a:xfrm>
            <a:off x="3229275" y="1518777"/>
            <a:ext cx="2685450" cy="2779466"/>
            <a:chOff x="3229275" y="1611677"/>
            <a:chExt cx="2685450" cy="2779466"/>
          </a:xfrm>
        </p:grpSpPr>
        <p:grpSp>
          <p:nvGrpSpPr>
            <p:cNvPr id="290" name="Google Shape;290;p41"/>
            <p:cNvGrpSpPr/>
            <p:nvPr/>
          </p:nvGrpSpPr>
          <p:grpSpPr>
            <a:xfrm>
              <a:off x="3447808" y="1845308"/>
              <a:ext cx="2241241" cy="2312229"/>
              <a:chOff x="1824164" y="1694613"/>
              <a:chExt cx="513375" cy="528787"/>
            </a:xfrm>
          </p:grpSpPr>
          <p:sp>
            <p:nvSpPr>
              <p:cNvPr id="291" name="Google Shape;291;p41"/>
              <p:cNvSpPr/>
              <p:nvPr/>
            </p:nvSpPr>
            <p:spPr>
              <a:xfrm>
                <a:off x="2093190" y="1694613"/>
                <a:ext cx="231901" cy="244959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11518" extrusionOk="0">
                    <a:moveTo>
                      <a:pt x="2" y="1"/>
                    </a:moveTo>
                    <a:lnTo>
                      <a:pt x="0" y="11518"/>
                    </a:lnTo>
                    <a:lnTo>
                      <a:pt x="10904" y="11518"/>
                    </a:lnTo>
                    <a:cubicBezTo>
                      <a:pt x="10391" y="5596"/>
                      <a:pt x="5836" y="826"/>
                      <a:pt x="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41"/>
              <p:cNvSpPr/>
              <p:nvPr/>
            </p:nvSpPr>
            <p:spPr>
              <a:xfrm>
                <a:off x="1824164" y="1967150"/>
                <a:ext cx="231900" cy="2335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9343" extrusionOk="0">
                    <a:moveTo>
                      <a:pt x="0" y="1"/>
                    </a:moveTo>
                    <a:cubicBezTo>
                      <a:pt x="465" y="4930"/>
                      <a:pt x="4350" y="8842"/>
                      <a:pt x="9275" y="9343"/>
                    </a:cubicBezTo>
                    <a:lnTo>
                      <a:pt x="92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>
                <a:off x="2093189" y="1967150"/>
                <a:ext cx="244350" cy="256250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10250" extrusionOk="0">
                    <a:moveTo>
                      <a:pt x="0" y="1"/>
                    </a:moveTo>
                    <a:lnTo>
                      <a:pt x="0" y="10249"/>
                    </a:lnTo>
                    <a:cubicBezTo>
                      <a:pt x="5200" y="9514"/>
                      <a:pt x="9280" y="5280"/>
                      <a:pt x="97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>
                <a:off x="1847557" y="1730300"/>
                <a:ext cx="20632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8371" extrusionOk="0">
                    <a:moveTo>
                      <a:pt x="8252" y="1"/>
                    </a:moveTo>
                    <a:cubicBezTo>
                      <a:pt x="3865" y="441"/>
                      <a:pt x="383" y="3959"/>
                      <a:pt x="1" y="8371"/>
                    </a:cubicBezTo>
                    <a:lnTo>
                      <a:pt x="8252" y="8371"/>
                    </a:lnTo>
                    <a:lnTo>
                      <a:pt x="82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24020"/>
                    </a:srgbClr>
                  </a:gs>
                  <a:gs pos="100000">
                    <a:srgbClr val="0000FF">
                      <a:alpha val="240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5" name="Google Shape;295;p41"/>
            <p:cNvGrpSpPr/>
            <p:nvPr/>
          </p:nvGrpSpPr>
          <p:grpSpPr>
            <a:xfrm>
              <a:off x="3229275" y="1611677"/>
              <a:ext cx="2685450" cy="2779466"/>
              <a:chOff x="1825800" y="1694613"/>
              <a:chExt cx="511739" cy="528787"/>
            </a:xfrm>
          </p:grpSpPr>
          <p:sp>
            <p:nvSpPr>
              <p:cNvPr id="296" name="Google Shape;296;p41"/>
              <p:cNvSpPr/>
              <p:nvPr/>
            </p:nvSpPr>
            <p:spPr>
              <a:xfrm>
                <a:off x="2093190" y="1694613"/>
                <a:ext cx="231901" cy="244959"/>
              </a:xfrm>
              <a:custGeom>
                <a:avLst/>
                <a:gdLst/>
                <a:ahLst/>
                <a:cxnLst/>
                <a:rect l="l" t="t" r="r" b="b"/>
                <a:pathLst>
                  <a:path w="10904" h="11518" extrusionOk="0">
                    <a:moveTo>
                      <a:pt x="2" y="1"/>
                    </a:moveTo>
                    <a:lnTo>
                      <a:pt x="0" y="11518"/>
                    </a:lnTo>
                    <a:lnTo>
                      <a:pt x="10904" y="11518"/>
                    </a:lnTo>
                    <a:cubicBezTo>
                      <a:pt x="10391" y="5596"/>
                      <a:pt x="5836" y="826"/>
                      <a:pt x="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>
                <a:off x="1825800" y="1967150"/>
                <a:ext cx="231900" cy="2335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9343" extrusionOk="0">
                    <a:moveTo>
                      <a:pt x="0" y="1"/>
                    </a:moveTo>
                    <a:cubicBezTo>
                      <a:pt x="465" y="4930"/>
                      <a:pt x="4350" y="8842"/>
                      <a:pt x="9275" y="9343"/>
                    </a:cubicBezTo>
                    <a:lnTo>
                      <a:pt x="927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>
                <a:off x="2093189" y="1967150"/>
                <a:ext cx="244350" cy="256250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10250" extrusionOk="0">
                    <a:moveTo>
                      <a:pt x="0" y="1"/>
                    </a:moveTo>
                    <a:lnTo>
                      <a:pt x="0" y="10249"/>
                    </a:lnTo>
                    <a:cubicBezTo>
                      <a:pt x="5200" y="9514"/>
                      <a:pt x="9280" y="5280"/>
                      <a:pt x="97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>
                <a:off x="1851375" y="1730300"/>
                <a:ext cx="20632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8371" extrusionOk="0">
                    <a:moveTo>
                      <a:pt x="8252" y="1"/>
                    </a:moveTo>
                    <a:cubicBezTo>
                      <a:pt x="3865" y="441"/>
                      <a:pt x="383" y="3959"/>
                      <a:pt x="1" y="8371"/>
                    </a:cubicBezTo>
                    <a:lnTo>
                      <a:pt x="8252" y="8371"/>
                    </a:lnTo>
                    <a:lnTo>
                      <a:pt x="825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0FFFF">
                      <a:alpha val="48235"/>
                      <a:alpha val="24020"/>
                    </a:srgbClr>
                  </a:gs>
                  <a:gs pos="100000">
                    <a:srgbClr val="0000FF">
                      <a:alpha val="47843"/>
                      <a:alpha val="24020"/>
                    </a:srgbClr>
                  </a:gs>
                </a:gsLst>
                <a:lin ang="5400012" scaled="0"/>
              </a:gradFill>
              <a:ln w="38100" cap="flat" cmpd="sng">
                <a:solidFill>
                  <a:srgbClr val="C8FE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00" name="Google Shape;300;p41"/>
          <p:cNvSpPr txBox="1"/>
          <p:nvPr/>
        </p:nvSpPr>
        <p:spPr>
          <a:xfrm>
            <a:off x="4687418" y="2158397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4654671" y="2950694"/>
            <a:ext cx="7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771921" y="2158397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3720129" y="2950694"/>
            <a:ext cx="66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2800" b="1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166255" y="1092233"/>
            <a:ext cx="3168983" cy="10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DenseNet’s</a:t>
            </a: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improved flow of information and gradients through the network makes it ideal for this project.</a:t>
            </a:r>
          </a:p>
        </p:txBody>
      </p:sp>
      <p:sp>
        <p:nvSpPr>
          <p:cNvPr id="2" name="Google Shape;305;p41">
            <a:extLst>
              <a:ext uri="{FF2B5EF4-FFF2-40B4-BE49-F238E27FC236}">
                <a16:creationId xmlns:a16="http://schemas.microsoft.com/office/drawing/2014/main" id="{2771F796-E546-C0BD-92E0-B77B0E641074}"/>
              </a:ext>
            </a:extLst>
          </p:cNvPr>
          <p:cNvSpPr txBox="1"/>
          <p:nvPr/>
        </p:nvSpPr>
        <p:spPr>
          <a:xfrm>
            <a:off x="5806312" y="1092233"/>
            <a:ext cx="3168983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The final fully connected layer is replaced with one that has a single output.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After which a sigmoid nonlinearity is applied.</a:t>
            </a:r>
          </a:p>
        </p:txBody>
      </p:sp>
      <p:sp>
        <p:nvSpPr>
          <p:cNvPr id="3" name="Google Shape;305;p41">
            <a:extLst>
              <a:ext uri="{FF2B5EF4-FFF2-40B4-BE49-F238E27FC236}">
                <a16:creationId xmlns:a16="http://schemas.microsoft.com/office/drawing/2014/main" id="{9C586C58-5858-984B-7DD4-38BE9A487C1C}"/>
              </a:ext>
            </a:extLst>
          </p:cNvPr>
          <p:cNvSpPr txBox="1"/>
          <p:nvPr/>
        </p:nvSpPr>
        <p:spPr>
          <a:xfrm>
            <a:off x="166255" y="3506682"/>
            <a:ext cx="3168983" cy="10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The weights of the network are initialized with weights from a model pretrained on ImageNet</a:t>
            </a:r>
          </a:p>
        </p:txBody>
      </p:sp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C51D083F-C9DE-6B25-38D0-5E23A8B2B5E6}"/>
              </a:ext>
            </a:extLst>
          </p:cNvPr>
          <p:cNvSpPr txBox="1"/>
          <p:nvPr/>
        </p:nvSpPr>
        <p:spPr>
          <a:xfrm>
            <a:off x="5806311" y="3565186"/>
            <a:ext cx="3168983" cy="106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The network is trained end-to-end using Adam with standard parameters.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(β1 = 0.9 and β2 = 0.999)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Training</a:t>
            </a:r>
            <a:endParaRPr dirty="0"/>
          </a:p>
        </p:txBody>
      </p:sp>
      <p:grpSp>
        <p:nvGrpSpPr>
          <p:cNvPr id="482" name="Google Shape;482;p50"/>
          <p:cNvGrpSpPr/>
          <p:nvPr/>
        </p:nvGrpSpPr>
        <p:grpSpPr>
          <a:xfrm>
            <a:off x="1531875" y="2069699"/>
            <a:ext cx="6080250" cy="1492063"/>
            <a:chOff x="1531875" y="2069699"/>
            <a:chExt cx="6080250" cy="1492063"/>
          </a:xfrm>
        </p:grpSpPr>
        <p:sp>
          <p:nvSpPr>
            <p:cNvPr id="483" name="Google Shape;483;p50"/>
            <p:cNvSpPr/>
            <p:nvPr/>
          </p:nvSpPr>
          <p:spPr>
            <a:xfrm>
              <a:off x="1531875" y="2384825"/>
              <a:ext cx="855300" cy="8595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48040"/>
                  </a:srgbClr>
                </a:gs>
                <a:gs pos="100000">
                  <a:srgbClr val="0000FF">
                    <a:alpha val="47843"/>
                    <a:alpha val="48040"/>
                  </a:srgbClr>
                </a:gs>
              </a:gsLst>
              <a:lin ang="5400012" scaled="0"/>
            </a:gradFill>
            <a:ln w="28575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3274038" y="2384825"/>
              <a:ext cx="855300" cy="8595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48040"/>
                  </a:srgbClr>
                </a:gs>
                <a:gs pos="100000">
                  <a:srgbClr val="0000FF">
                    <a:alpha val="47843"/>
                    <a:alpha val="48040"/>
                  </a:srgbClr>
                </a:gs>
              </a:gsLst>
              <a:lin ang="5400012" scaled="0"/>
            </a:gradFill>
            <a:ln w="28575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5014825" y="2384825"/>
              <a:ext cx="855300" cy="8595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48040"/>
                  </a:srgbClr>
                </a:gs>
                <a:gs pos="100000">
                  <a:srgbClr val="0000FF">
                    <a:alpha val="47843"/>
                    <a:alpha val="48040"/>
                  </a:srgbClr>
                </a:gs>
              </a:gsLst>
              <a:lin ang="5400012" scaled="0"/>
            </a:gradFill>
            <a:ln w="28575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6756825" y="2384825"/>
              <a:ext cx="855300" cy="8595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48040"/>
                  </a:srgbClr>
                </a:gs>
                <a:gs pos="100000">
                  <a:srgbClr val="0000FF">
                    <a:alpha val="47843"/>
                    <a:alpha val="48040"/>
                  </a:srgbClr>
                </a:gs>
              </a:gsLst>
              <a:lin ang="5400012" scaled="0"/>
            </a:gradFill>
            <a:ln w="28575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1640776" y="2494213"/>
              <a:ext cx="637500" cy="640800"/>
            </a:xfrm>
            <a:prstGeom prst="rect">
              <a:avLst/>
            </a:prstGeom>
            <a:gradFill>
              <a:gsLst>
                <a:gs pos="0">
                  <a:srgbClr val="00FFFF">
                    <a:alpha val="38823"/>
                    <a:alpha val="53630"/>
                  </a:srgbClr>
                </a:gs>
                <a:gs pos="100000">
                  <a:srgbClr val="0000FF">
                    <a:alpha val="38823"/>
                    <a:alpha val="53630"/>
                  </a:srgbClr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3382243" y="2494213"/>
              <a:ext cx="637500" cy="640800"/>
            </a:xfrm>
            <a:prstGeom prst="rect">
              <a:avLst/>
            </a:prstGeom>
            <a:gradFill>
              <a:gsLst>
                <a:gs pos="0">
                  <a:srgbClr val="00FFFF">
                    <a:alpha val="38823"/>
                    <a:alpha val="53630"/>
                  </a:srgbClr>
                </a:gs>
                <a:gs pos="100000">
                  <a:srgbClr val="0000FF">
                    <a:alpha val="38823"/>
                    <a:alpha val="53630"/>
                  </a:srgbClr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5124347" y="2494213"/>
              <a:ext cx="637500" cy="640800"/>
            </a:xfrm>
            <a:prstGeom prst="rect">
              <a:avLst/>
            </a:prstGeom>
            <a:gradFill>
              <a:gsLst>
                <a:gs pos="0">
                  <a:srgbClr val="00FFFF">
                    <a:alpha val="38823"/>
                    <a:alpha val="53630"/>
                  </a:srgbClr>
                </a:gs>
                <a:gs pos="100000">
                  <a:srgbClr val="0000FF">
                    <a:alpha val="38823"/>
                    <a:alpha val="53630"/>
                  </a:srgbClr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6865725" y="2494213"/>
              <a:ext cx="637500" cy="640800"/>
            </a:xfrm>
            <a:prstGeom prst="rect">
              <a:avLst/>
            </a:prstGeom>
            <a:gradFill>
              <a:gsLst>
                <a:gs pos="0">
                  <a:srgbClr val="00FFFF">
                    <a:alpha val="38823"/>
                    <a:alpha val="53630"/>
                  </a:srgbClr>
                </a:gs>
                <a:gs pos="100000">
                  <a:srgbClr val="0000FF">
                    <a:alpha val="38823"/>
                    <a:alpha val="53630"/>
                  </a:srgbClr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1" name="Google Shape;491;p50"/>
            <p:cNvGrpSpPr/>
            <p:nvPr/>
          </p:nvGrpSpPr>
          <p:grpSpPr>
            <a:xfrm>
              <a:off x="2390908" y="2811061"/>
              <a:ext cx="4362188" cy="444"/>
              <a:chOff x="3738198" y="2553002"/>
              <a:chExt cx="1145834" cy="117"/>
            </a:xfrm>
          </p:grpSpPr>
          <p:cxnSp>
            <p:nvCxnSpPr>
              <p:cNvPr id="492" name="Google Shape;492;p50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50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50"/>
              <p:cNvCxnSpPr/>
              <p:nvPr/>
            </p:nvCxnSpPr>
            <p:spPr>
              <a:xfrm>
                <a:off x="3738198" y="2553118"/>
                <a:ext cx="231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95" name="Google Shape;495;p50"/>
            <p:cNvCxnSpPr/>
            <p:nvPr/>
          </p:nvCxnSpPr>
          <p:spPr>
            <a:xfrm>
              <a:off x="3701245" y="3130962"/>
              <a:ext cx="0" cy="429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50"/>
            <p:cNvCxnSpPr/>
            <p:nvPr/>
          </p:nvCxnSpPr>
          <p:spPr>
            <a:xfrm rot="10800000">
              <a:off x="5442012" y="2069699"/>
              <a:ext cx="0" cy="42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50"/>
            <p:cNvCxnSpPr/>
            <p:nvPr/>
          </p:nvCxnSpPr>
          <p:spPr>
            <a:xfrm>
              <a:off x="7184475" y="3130962"/>
              <a:ext cx="0" cy="430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50"/>
            <p:cNvCxnSpPr/>
            <p:nvPr/>
          </p:nvCxnSpPr>
          <p:spPr>
            <a:xfrm rot="10800000">
              <a:off x="1961533" y="2070094"/>
              <a:ext cx="0" cy="42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0" name="Google Shape;500;p50"/>
          <p:cNvSpPr txBox="1"/>
          <p:nvPr/>
        </p:nvSpPr>
        <p:spPr>
          <a:xfrm>
            <a:off x="873579" y="1194152"/>
            <a:ext cx="2171892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Label the images with pneumonia as positive otherwise negative.</a:t>
            </a:r>
            <a:endParaRPr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7" name="Google Shape;507;p50"/>
          <p:cNvSpPr txBox="1"/>
          <p:nvPr/>
        </p:nvSpPr>
        <p:spPr>
          <a:xfrm>
            <a:off x="1642775" y="2616175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  <a:endParaRPr sz="2400" b="1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3382250" y="2616175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  <a:endParaRPr sz="2400" b="1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09" name="Google Shape;509;p50"/>
          <p:cNvSpPr txBox="1"/>
          <p:nvPr/>
        </p:nvSpPr>
        <p:spPr>
          <a:xfrm>
            <a:off x="5124337" y="2616175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  <a:endParaRPr sz="2400" b="1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6863737" y="2616175"/>
            <a:ext cx="637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sz="2400" b="1" dirty="0">
              <a:solidFill>
                <a:schemeClr val="dk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Google Shape;500;p50">
            <a:extLst>
              <a:ext uri="{FF2B5EF4-FFF2-40B4-BE49-F238E27FC236}">
                <a16:creationId xmlns:a16="http://schemas.microsoft.com/office/drawing/2014/main" id="{D2F93169-E8A8-A2B7-1AD9-028BB5AA6828}"/>
              </a:ext>
            </a:extLst>
          </p:cNvPr>
          <p:cNvSpPr txBox="1"/>
          <p:nvPr/>
        </p:nvSpPr>
        <p:spPr>
          <a:xfrm>
            <a:off x="2615047" y="3679675"/>
            <a:ext cx="2171892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Randomly split the dataset into training, validation and test.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(No patient overlapping)</a:t>
            </a:r>
            <a:endParaRPr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3" name="Google Shape;500;p50">
            <a:extLst>
              <a:ext uri="{FF2B5EF4-FFF2-40B4-BE49-F238E27FC236}">
                <a16:creationId xmlns:a16="http://schemas.microsoft.com/office/drawing/2014/main" id="{5DFFBBF7-C9F5-B319-AD33-8214C36FD7F5}"/>
              </a:ext>
            </a:extLst>
          </p:cNvPr>
          <p:cNvSpPr txBox="1"/>
          <p:nvPr/>
        </p:nvSpPr>
        <p:spPr>
          <a:xfrm>
            <a:off x="3910491" y="997376"/>
            <a:ext cx="3063041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Downscale the images to 224×224 and normalize based on the mean and standard deviation of images in the ImageNet training set.</a:t>
            </a:r>
            <a:r>
              <a:rPr lang="en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</a:t>
            </a:r>
            <a:endParaRPr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Google Shape;500;p50">
            <a:extLst>
              <a:ext uri="{FF2B5EF4-FFF2-40B4-BE49-F238E27FC236}">
                <a16:creationId xmlns:a16="http://schemas.microsoft.com/office/drawing/2014/main" id="{5E4E6C65-A303-A696-5445-DE45D78C52FC}"/>
              </a:ext>
            </a:extLst>
          </p:cNvPr>
          <p:cNvSpPr txBox="1"/>
          <p:nvPr/>
        </p:nvSpPr>
        <p:spPr>
          <a:xfrm>
            <a:off x="6096541" y="3679675"/>
            <a:ext cx="2171892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Augment the training data using random horizontal flipping.</a:t>
            </a:r>
            <a:endParaRPr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title"/>
          </p:nvPr>
        </p:nvSpPr>
        <p:spPr>
          <a:xfrm>
            <a:off x="726225" y="349276"/>
            <a:ext cx="76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3250800" y="1399824"/>
            <a:ext cx="2642400" cy="2710501"/>
            <a:chOff x="3250800" y="1399824"/>
            <a:chExt cx="2642400" cy="2710501"/>
          </a:xfrm>
        </p:grpSpPr>
        <p:sp>
          <p:nvSpPr>
            <p:cNvPr id="438" name="Google Shape;438;p48"/>
            <p:cNvSpPr/>
            <p:nvPr/>
          </p:nvSpPr>
          <p:spPr>
            <a:xfrm>
              <a:off x="3413248" y="1562564"/>
              <a:ext cx="709800" cy="709200"/>
            </a:xfrm>
            <a:prstGeom prst="rect">
              <a:avLst/>
            </a:prstGeom>
            <a:gradFill>
              <a:gsLst>
                <a:gs pos="0">
                  <a:srgbClr val="00FFFF">
                    <a:alpha val="62352"/>
                    <a:alpha val="37430"/>
                  </a:srgbClr>
                </a:gs>
                <a:gs pos="100000">
                  <a:srgbClr val="0000FF">
                    <a:alpha val="60784"/>
                    <a:alpha val="3743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5020948" y="1562564"/>
              <a:ext cx="709800" cy="709200"/>
            </a:xfrm>
            <a:prstGeom prst="rect">
              <a:avLst/>
            </a:prstGeom>
            <a:gradFill>
              <a:gsLst>
                <a:gs pos="0">
                  <a:srgbClr val="00FFFF">
                    <a:alpha val="62352"/>
                    <a:alpha val="37430"/>
                  </a:srgbClr>
                </a:gs>
                <a:gs pos="100000">
                  <a:srgbClr val="0000FF">
                    <a:alpha val="60784"/>
                    <a:alpha val="3743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3413248" y="3238364"/>
              <a:ext cx="709800" cy="709200"/>
            </a:xfrm>
            <a:prstGeom prst="rect">
              <a:avLst/>
            </a:prstGeom>
            <a:gradFill>
              <a:gsLst>
                <a:gs pos="0">
                  <a:srgbClr val="00FFFF">
                    <a:alpha val="62352"/>
                    <a:alpha val="37430"/>
                  </a:srgbClr>
                </a:gs>
                <a:gs pos="100000">
                  <a:srgbClr val="0000FF">
                    <a:alpha val="60784"/>
                    <a:alpha val="3743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5020948" y="3238364"/>
              <a:ext cx="709800" cy="709200"/>
            </a:xfrm>
            <a:prstGeom prst="rect">
              <a:avLst/>
            </a:prstGeom>
            <a:gradFill>
              <a:gsLst>
                <a:gs pos="0">
                  <a:srgbClr val="00FFFF">
                    <a:alpha val="62352"/>
                    <a:alpha val="37430"/>
                  </a:srgbClr>
                </a:gs>
                <a:gs pos="100000">
                  <a:srgbClr val="0000FF">
                    <a:alpha val="60784"/>
                    <a:alpha val="3743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3993925" y="2173990"/>
              <a:ext cx="1156200" cy="1155600"/>
            </a:xfrm>
            <a:prstGeom prst="rect">
              <a:avLst/>
            </a:prstGeom>
            <a:noFill/>
            <a:ln w="38100" cap="flat" cmpd="sng">
              <a:solidFill>
                <a:srgbClr val="A7E8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3250800" y="1399824"/>
              <a:ext cx="1034700" cy="10347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37430"/>
                  </a:srgbClr>
                </a:gs>
                <a:gs pos="100000">
                  <a:srgbClr val="0000FF">
                    <a:alpha val="47843"/>
                    <a:alpha val="37430"/>
                  </a:srgbClr>
                </a:gs>
              </a:gsLst>
              <a:lin ang="5400012" scaled="0"/>
            </a:gradFill>
            <a:ln w="38100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4858500" y="1399824"/>
              <a:ext cx="1034700" cy="10347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37430"/>
                  </a:srgbClr>
                </a:gs>
                <a:gs pos="100000">
                  <a:srgbClr val="0000FF">
                    <a:alpha val="47843"/>
                    <a:alpha val="37430"/>
                  </a:srgbClr>
                </a:gs>
              </a:gsLst>
              <a:lin ang="5400012" scaled="0"/>
            </a:gradFill>
            <a:ln w="38100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3250800" y="3075625"/>
              <a:ext cx="1034700" cy="10347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37430"/>
                  </a:srgbClr>
                </a:gs>
                <a:gs pos="100000">
                  <a:srgbClr val="0000FF">
                    <a:alpha val="47843"/>
                    <a:alpha val="37430"/>
                  </a:srgbClr>
                </a:gs>
              </a:gsLst>
              <a:lin ang="5400012" scaled="0"/>
            </a:gradFill>
            <a:ln w="38100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4858500" y="3075625"/>
              <a:ext cx="1034700" cy="1034700"/>
            </a:xfrm>
            <a:prstGeom prst="rect">
              <a:avLst/>
            </a:prstGeom>
            <a:gradFill>
              <a:gsLst>
                <a:gs pos="0">
                  <a:srgbClr val="00FFFF">
                    <a:alpha val="48235"/>
                    <a:alpha val="37430"/>
                  </a:srgbClr>
                </a:gs>
                <a:gs pos="100000">
                  <a:srgbClr val="0000FF">
                    <a:alpha val="47843"/>
                    <a:alpha val="37430"/>
                  </a:srgbClr>
                </a:gs>
              </a:gsLst>
              <a:lin ang="5400012" scaled="0"/>
            </a:gradFill>
            <a:ln w="38100" cap="flat" cmpd="sng">
              <a:solidFill>
                <a:srgbClr val="C8F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7" name="Google Shape;447;p48"/>
          <p:cNvSpPr txBox="1"/>
          <p:nvPr/>
        </p:nvSpPr>
        <p:spPr>
          <a:xfrm>
            <a:off x="270164" y="1726664"/>
            <a:ext cx="272254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Saira"/>
                <a:ea typeface="Saira"/>
                <a:cs typeface="Saira"/>
                <a:sym typeface="Saira"/>
              </a:rPr>
              <a:t>420 frontal X-ray samples were collected.</a:t>
            </a:r>
            <a:endParaRPr sz="1800" dirty="0">
              <a:solidFill>
                <a:schemeClr val="bg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2" name="Google Shape;447;p48">
            <a:extLst>
              <a:ext uri="{FF2B5EF4-FFF2-40B4-BE49-F238E27FC236}">
                <a16:creationId xmlns:a16="http://schemas.microsoft.com/office/drawing/2014/main" id="{EF71E646-366B-E5F8-C21E-685009DBD5E4}"/>
              </a:ext>
            </a:extLst>
          </p:cNvPr>
          <p:cNvSpPr txBox="1"/>
          <p:nvPr/>
        </p:nvSpPr>
        <p:spPr>
          <a:xfrm>
            <a:off x="270164" y="3402464"/>
            <a:ext cx="272254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Saira" panose="020B0604020202020204" charset="0"/>
              </a:rPr>
              <a:t>Annotations were obtained independently from four practicing radiologists.</a:t>
            </a:r>
            <a:endParaRPr lang="en-US" sz="1200" dirty="0">
              <a:solidFill>
                <a:schemeClr val="bg1"/>
              </a:solidFill>
              <a:latin typeface="Saira" panose="020B0604020202020204" charset="0"/>
              <a:ea typeface="Saira"/>
              <a:cs typeface="Saira"/>
              <a:sym typeface="Saira"/>
            </a:endParaRPr>
          </a:p>
        </p:txBody>
      </p:sp>
      <p:sp>
        <p:nvSpPr>
          <p:cNvPr id="5" name="Google Shape;447;p48">
            <a:extLst>
              <a:ext uri="{FF2B5EF4-FFF2-40B4-BE49-F238E27FC236}">
                <a16:creationId xmlns:a16="http://schemas.microsoft.com/office/drawing/2014/main" id="{7374AE5D-FABB-2301-83E9-C30004662419}"/>
              </a:ext>
            </a:extLst>
          </p:cNvPr>
          <p:cNvSpPr txBox="1"/>
          <p:nvPr/>
        </p:nvSpPr>
        <p:spPr>
          <a:xfrm>
            <a:off x="6151290" y="1726664"/>
            <a:ext cx="272254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Saira"/>
                <a:ea typeface="Saira"/>
                <a:cs typeface="Saira"/>
                <a:sym typeface="Saira"/>
              </a:rPr>
              <a:t>The same samples were fed to the network model.</a:t>
            </a:r>
            <a:endParaRPr sz="1800" dirty="0">
              <a:solidFill>
                <a:schemeClr val="bg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6" name="Google Shape;447;p48">
            <a:extLst>
              <a:ext uri="{FF2B5EF4-FFF2-40B4-BE49-F238E27FC236}">
                <a16:creationId xmlns:a16="http://schemas.microsoft.com/office/drawing/2014/main" id="{66DFDEA2-DE26-BF01-B45A-3184337D8FFC}"/>
              </a:ext>
            </a:extLst>
          </p:cNvPr>
          <p:cNvSpPr txBox="1"/>
          <p:nvPr/>
        </p:nvSpPr>
        <p:spPr>
          <a:xfrm>
            <a:off x="6151290" y="3402464"/>
            <a:ext cx="272254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Saira"/>
                <a:ea typeface="Saira"/>
                <a:cs typeface="Saira"/>
                <a:sym typeface="Saira"/>
              </a:rPr>
              <a:t>Output accuracy was cross examined with the annotations.</a:t>
            </a:r>
            <a:endParaRPr sz="1800" dirty="0">
              <a:solidFill>
                <a:schemeClr val="bg1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grpSp>
        <p:nvGrpSpPr>
          <p:cNvPr id="17" name="Google Shape;11088;p76">
            <a:extLst>
              <a:ext uri="{FF2B5EF4-FFF2-40B4-BE49-F238E27FC236}">
                <a16:creationId xmlns:a16="http://schemas.microsoft.com/office/drawing/2014/main" id="{41AA8998-2F99-21AC-C314-4C84A5DA7A56}"/>
              </a:ext>
            </a:extLst>
          </p:cNvPr>
          <p:cNvGrpSpPr/>
          <p:nvPr/>
        </p:nvGrpSpPr>
        <p:grpSpPr>
          <a:xfrm>
            <a:off x="5192154" y="1775980"/>
            <a:ext cx="373736" cy="293055"/>
            <a:chOff x="-41694200" y="2382950"/>
            <a:chExt cx="317425" cy="248900"/>
          </a:xfrm>
        </p:grpSpPr>
        <p:sp>
          <p:nvSpPr>
            <p:cNvPr id="18" name="Google Shape;11089;p76">
              <a:extLst>
                <a:ext uri="{FF2B5EF4-FFF2-40B4-BE49-F238E27FC236}">
                  <a16:creationId xmlns:a16="http://schemas.microsoft.com/office/drawing/2014/main" id="{2B553B73-11DA-FF1A-5133-BBA7536101AC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090;p76">
              <a:extLst>
                <a:ext uri="{FF2B5EF4-FFF2-40B4-BE49-F238E27FC236}">
                  <a16:creationId xmlns:a16="http://schemas.microsoft.com/office/drawing/2014/main" id="{EE7EC652-E6DC-65AA-9F5F-0036249BA427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11098;p76">
            <a:extLst>
              <a:ext uri="{FF2B5EF4-FFF2-40B4-BE49-F238E27FC236}">
                <a16:creationId xmlns:a16="http://schemas.microsoft.com/office/drawing/2014/main" id="{3F80B9F2-D740-9462-A34F-35957192C2F7}"/>
              </a:ext>
            </a:extLst>
          </p:cNvPr>
          <p:cNvGrpSpPr/>
          <p:nvPr/>
        </p:nvGrpSpPr>
        <p:grpSpPr>
          <a:xfrm>
            <a:off x="3605843" y="1733373"/>
            <a:ext cx="324609" cy="374825"/>
            <a:chOff x="-39783432" y="2337925"/>
            <a:chExt cx="275700" cy="318350"/>
          </a:xfrm>
        </p:grpSpPr>
        <p:sp>
          <p:nvSpPr>
            <p:cNvPr id="21" name="Google Shape;11099;p76">
              <a:extLst>
                <a:ext uri="{FF2B5EF4-FFF2-40B4-BE49-F238E27FC236}">
                  <a16:creationId xmlns:a16="http://schemas.microsoft.com/office/drawing/2014/main" id="{92853179-E50C-0564-AB78-89F5636D36F7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100;p76">
              <a:extLst>
                <a:ext uri="{FF2B5EF4-FFF2-40B4-BE49-F238E27FC236}">
                  <a16:creationId xmlns:a16="http://schemas.microsoft.com/office/drawing/2014/main" id="{ED559B65-8720-BA85-416C-56F6533E8A0D}"/>
                </a:ext>
              </a:extLst>
            </p:cNvPr>
            <p:cNvSpPr/>
            <p:nvPr/>
          </p:nvSpPr>
          <p:spPr>
            <a:xfrm>
              <a:off x="-39783432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Google Shape;11157;p76">
            <a:extLst>
              <a:ext uri="{FF2B5EF4-FFF2-40B4-BE49-F238E27FC236}">
                <a16:creationId xmlns:a16="http://schemas.microsoft.com/office/drawing/2014/main" id="{8E4F378F-3CFF-B693-6337-DBA9F9C90A30}"/>
              </a:ext>
            </a:extLst>
          </p:cNvPr>
          <p:cNvSpPr/>
          <p:nvPr/>
        </p:nvSpPr>
        <p:spPr>
          <a:xfrm>
            <a:off x="5230809" y="3416359"/>
            <a:ext cx="290077" cy="354136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" name="Google Shape;11207;p76">
            <a:extLst>
              <a:ext uri="{FF2B5EF4-FFF2-40B4-BE49-F238E27FC236}">
                <a16:creationId xmlns:a16="http://schemas.microsoft.com/office/drawing/2014/main" id="{3764769E-E13A-6704-1432-C3EF1CD8C472}"/>
              </a:ext>
            </a:extLst>
          </p:cNvPr>
          <p:cNvGrpSpPr/>
          <p:nvPr/>
        </p:nvGrpSpPr>
        <p:grpSpPr>
          <a:xfrm>
            <a:off x="3612272" y="3416359"/>
            <a:ext cx="311749" cy="353210"/>
            <a:chOff x="-27710725" y="1959200"/>
            <a:chExt cx="260725" cy="295400"/>
          </a:xfrm>
        </p:grpSpPr>
        <p:sp>
          <p:nvSpPr>
            <p:cNvPr id="25" name="Google Shape;11208;p76">
              <a:extLst>
                <a:ext uri="{FF2B5EF4-FFF2-40B4-BE49-F238E27FC236}">
                  <a16:creationId xmlns:a16="http://schemas.microsoft.com/office/drawing/2014/main" id="{4CCC6989-74A3-69E1-5935-909F2C0F8FAE}"/>
                </a:ext>
              </a:extLst>
            </p:cNvPr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209;p76">
              <a:extLst>
                <a:ext uri="{FF2B5EF4-FFF2-40B4-BE49-F238E27FC236}">
                  <a16:creationId xmlns:a16="http://schemas.microsoft.com/office/drawing/2014/main" id="{E3C8327F-A7AF-492D-3FFD-8496F9A2208A}"/>
                </a:ext>
              </a:extLst>
            </p:cNvPr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ulmonary Disease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2ED3D6"/>
      </a:lt2>
      <a:accent1>
        <a:srgbClr val="FFFFFF"/>
      </a:accent1>
      <a:accent2>
        <a:srgbClr val="0000FF"/>
      </a:accent2>
      <a:accent3>
        <a:srgbClr val="00F3FF"/>
      </a:accent3>
      <a:accent4>
        <a:srgbClr val="A7E8F3"/>
      </a:accent4>
      <a:accent5>
        <a:srgbClr val="2ED3D6"/>
      </a:accent5>
      <a:accent6>
        <a:srgbClr val="EAF9FC"/>
      </a:accent6>
      <a:hlink>
        <a:srgbClr val="C8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782</Words>
  <Application>Microsoft Office PowerPoint</Application>
  <PresentationFormat>On-screen Show (16:9)</PresentationFormat>
  <Paragraphs>186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Wingdings</vt:lpstr>
      <vt:lpstr>PMingLiU</vt:lpstr>
      <vt:lpstr>Saira</vt:lpstr>
      <vt:lpstr>Arial</vt:lpstr>
      <vt:lpstr>Pulmonary Disease by Slidesgo</vt:lpstr>
      <vt:lpstr>CheXNet: Radiologist-Level Pneumonia Detection on Chest X-Rays with Deep Learning</vt:lpstr>
      <vt:lpstr>Table of Contents </vt:lpstr>
      <vt:lpstr>Authors</vt:lpstr>
      <vt:lpstr>Introduction</vt:lpstr>
      <vt:lpstr>About Pneumonia</vt:lpstr>
      <vt:lpstr>About the Model, Data Set and Accuracy Metric </vt:lpstr>
      <vt:lpstr>Methodology</vt:lpstr>
      <vt:lpstr>Training</vt:lpstr>
      <vt:lpstr>Test</vt:lpstr>
      <vt:lpstr>PowerPoint Presentation</vt:lpstr>
      <vt:lpstr>Results and Findings</vt:lpstr>
      <vt:lpstr>Limitations and Advantages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CheXNet: Radiologist-Level Pneumonia Detection on Chest X-Rays with Deep Learning</dc:title>
  <dc:creator>Abrar Khan</dc:creator>
  <cp:lastModifiedBy>Abrar Khan</cp:lastModifiedBy>
  <cp:revision>2</cp:revision>
  <dcterms:modified xsi:type="dcterms:W3CDTF">2022-11-20T15:18:17Z</dcterms:modified>
</cp:coreProperties>
</file>